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sldIdLst>
    <p:sldId id="256" r:id="rId5"/>
    <p:sldId id="620" r:id="rId6"/>
    <p:sldId id="259" r:id="rId7"/>
    <p:sldId id="732" r:id="rId8"/>
    <p:sldId id="716" r:id="rId9"/>
    <p:sldId id="717" r:id="rId10"/>
    <p:sldId id="718" r:id="rId11"/>
    <p:sldId id="719" r:id="rId12"/>
    <p:sldId id="720" r:id="rId13"/>
    <p:sldId id="721" r:id="rId14"/>
    <p:sldId id="722" r:id="rId15"/>
    <p:sldId id="723" r:id="rId16"/>
    <p:sldId id="724" r:id="rId17"/>
    <p:sldId id="725" r:id="rId18"/>
    <p:sldId id="726" r:id="rId19"/>
    <p:sldId id="727" r:id="rId20"/>
    <p:sldId id="260" r:id="rId21"/>
    <p:sldId id="633" r:id="rId22"/>
    <p:sldId id="635" r:id="rId23"/>
    <p:sldId id="642" r:id="rId24"/>
    <p:sldId id="640" r:id="rId25"/>
    <p:sldId id="650" r:id="rId26"/>
    <p:sldId id="662" r:id="rId27"/>
    <p:sldId id="663" r:id="rId28"/>
    <p:sldId id="664" r:id="rId29"/>
    <p:sldId id="665" r:id="rId30"/>
    <p:sldId id="666" r:id="rId31"/>
    <p:sldId id="667" r:id="rId32"/>
    <p:sldId id="652" r:id="rId33"/>
    <p:sldId id="733" r:id="rId34"/>
    <p:sldId id="653" r:id="rId35"/>
    <p:sldId id="654" r:id="rId36"/>
    <p:sldId id="655" r:id="rId37"/>
    <p:sldId id="656" r:id="rId38"/>
    <p:sldId id="657" r:id="rId39"/>
    <p:sldId id="728" r:id="rId40"/>
    <p:sldId id="729" r:id="rId41"/>
    <p:sldId id="730" r:id="rId42"/>
    <p:sldId id="322" r:id="rId43"/>
    <p:sldId id="711" r:id="rId44"/>
    <p:sldId id="675" r:id="rId45"/>
    <p:sldId id="677" r:id="rId46"/>
    <p:sldId id="678" r:id="rId47"/>
    <p:sldId id="679" r:id="rId48"/>
    <p:sldId id="709" r:id="rId49"/>
    <p:sldId id="682" r:id="rId50"/>
    <p:sldId id="683" r:id="rId51"/>
    <p:sldId id="684" r:id="rId52"/>
    <p:sldId id="685" r:id="rId53"/>
    <p:sldId id="688" r:id="rId54"/>
    <p:sldId id="695" r:id="rId55"/>
    <p:sldId id="696" r:id="rId56"/>
    <p:sldId id="697" r:id="rId57"/>
    <p:sldId id="698" r:id="rId58"/>
    <p:sldId id="629" r:id="rId59"/>
    <p:sldId id="630" r:id="rId60"/>
    <p:sldId id="715" r:id="rId61"/>
    <p:sldId id="700" r:id="rId62"/>
    <p:sldId id="701" r:id="rId63"/>
    <p:sldId id="699" r:id="rId64"/>
    <p:sldId id="702" r:id="rId65"/>
    <p:sldId id="703" r:id="rId66"/>
    <p:sldId id="705" r:id="rId67"/>
    <p:sldId id="706" r:id="rId68"/>
    <p:sldId id="707" r:id="rId69"/>
    <p:sldId id="714" r:id="rId70"/>
    <p:sldId id="713" r:id="rId71"/>
    <p:sldId id="257" r:id="rId72"/>
  </p:sldIdLst>
  <p:sldSz cx="16256000" cy="9144000"/>
  <p:notesSz cx="7010400" cy="9296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p:cViewPr varScale="1">
        <p:scale>
          <a:sx n="88" d="100"/>
          <a:sy n="88" d="100"/>
        </p:scale>
        <p:origin x="360"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7A8818C-2EAC-4ECB-B987-A86E7ACC1B9A}" type="datetimeFigureOut">
              <a:rPr lang="nl-NL" smtClean="0"/>
              <a:t>07-09-2020</a:t>
            </a:fld>
            <a:endParaRPr lang="nl-NL"/>
          </a:p>
        </p:txBody>
      </p:sp>
      <p:sp>
        <p:nvSpPr>
          <p:cNvPr id="4" name="Tijdelijke aanduiding voor dia-afbeelding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8F772A5-BA13-4A22-AC50-82638941B0CB}" type="slidenum">
              <a:rPr lang="nl-NL" smtClean="0"/>
              <a:t>‹nr.›</a:t>
            </a:fld>
            <a:endParaRPr lang="nl-NL"/>
          </a:p>
        </p:txBody>
      </p:sp>
    </p:spTree>
    <p:extLst>
      <p:ext uri="{BB962C8B-B14F-4D97-AF65-F5344CB8AC3E}">
        <p14:creationId xmlns:p14="http://schemas.microsoft.com/office/powerpoint/2010/main" val="394522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2834640"/>
            <a:ext cx="13817600" cy="192024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438400" y="5120640"/>
            <a:ext cx="11379200" cy="2286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6256000" cy="4415155"/>
          </a:xfrm>
          <a:custGeom>
            <a:avLst/>
            <a:gdLst/>
            <a:ahLst/>
            <a:cxnLst/>
            <a:rect l="l" t="t" r="r" b="b"/>
            <a:pathLst>
              <a:path w="16256000" h="4415155">
                <a:moveTo>
                  <a:pt x="0" y="4415002"/>
                </a:moveTo>
                <a:lnTo>
                  <a:pt x="16256000" y="4415002"/>
                </a:lnTo>
                <a:lnTo>
                  <a:pt x="16256000" y="0"/>
                </a:lnTo>
                <a:lnTo>
                  <a:pt x="0" y="0"/>
                </a:lnTo>
                <a:lnTo>
                  <a:pt x="0" y="4415002"/>
                </a:lnTo>
                <a:close/>
              </a:path>
            </a:pathLst>
          </a:custGeom>
          <a:solidFill>
            <a:srgbClr val="00ADE9"/>
          </a:solidFill>
        </p:spPr>
        <p:txBody>
          <a:bodyPr wrap="square" lIns="0" tIns="0" rIns="0" bIns="0" rtlCol="0"/>
          <a:lstStyle/>
          <a:p>
            <a:endParaRPr/>
          </a:p>
        </p:txBody>
      </p:sp>
      <p:sp>
        <p:nvSpPr>
          <p:cNvPr id="17" name="bk object 17"/>
          <p:cNvSpPr/>
          <p:nvPr/>
        </p:nvSpPr>
        <p:spPr>
          <a:xfrm>
            <a:off x="3813730" y="2634406"/>
            <a:ext cx="3561715" cy="3561715"/>
          </a:xfrm>
          <a:custGeom>
            <a:avLst/>
            <a:gdLst/>
            <a:ahLst/>
            <a:cxnLst/>
            <a:rect l="l" t="t" r="r" b="b"/>
            <a:pathLst>
              <a:path w="3561715" h="3561715">
                <a:moveTo>
                  <a:pt x="1780603" y="3561194"/>
                </a:moveTo>
                <a:lnTo>
                  <a:pt x="1828814" y="3560554"/>
                </a:lnTo>
                <a:lnTo>
                  <a:pt x="1876709" y="3558644"/>
                </a:lnTo>
                <a:lnTo>
                  <a:pt x="1924271" y="3555482"/>
                </a:lnTo>
                <a:lnTo>
                  <a:pt x="1971484" y="3551082"/>
                </a:lnTo>
                <a:lnTo>
                  <a:pt x="2018333" y="3545462"/>
                </a:lnTo>
                <a:lnTo>
                  <a:pt x="2064801" y="3538637"/>
                </a:lnTo>
                <a:lnTo>
                  <a:pt x="2110871" y="3530623"/>
                </a:lnTo>
                <a:lnTo>
                  <a:pt x="2156528" y="3521437"/>
                </a:lnTo>
                <a:lnTo>
                  <a:pt x="2201756" y="3511095"/>
                </a:lnTo>
                <a:lnTo>
                  <a:pt x="2246538" y="3499612"/>
                </a:lnTo>
                <a:lnTo>
                  <a:pt x="2290859" y="3487006"/>
                </a:lnTo>
                <a:lnTo>
                  <a:pt x="2334701" y="3473292"/>
                </a:lnTo>
                <a:lnTo>
                  <a:pt x="2378050" y="3458486"/>
                </a:lnTo>
                <a:lnTo>
                  <a:pt x="2420888" y="3442605"/>
                </a:lnTo>
                <a:lnTo>
                  <a:pt x="2463200" y="3425664"/>
                </a:lnTo>
                <a:lnTo>
                  <a:pt x="2504969" y="3407680"/>
                </a:lnTo>
                <a:lnTo>
                  <a:pt x="2546180" y="3388669"/>
                </a:lnTo>
                <a:lnTo>
                  <a:pt x="2586816" y="3368647"/>
                </a:lnTo>
                <a:lnTo>
                  <a:pt x="2626861" y="3347631"/>
                </a:lnTo>
                <a:lnTo>
                  <a:pt x="2666299" y="3325635"/>
                </a:lnTo>
                <a:lnTo>
                  <a:pt x="2705114" y="3302678"/>
                </a:lnTo>
                <a:lnTo>
                  <a:pt x="2743289" y="3278774"/>
                </a:lnTo>
                <a:lnTo>
                  <a:pt x="2780808" y="3253940"/>
                </a:lnTo>
                <a:lnTo>
                  <a:pt x="2817656" y="3228192"/>
                </a:lnTo>
                <a:lnTo>
                  <a:pt x="2853816" y="3201546"/>
                </a:lnTo>
                <a:lnTo>
                  <a:pt x="2889272" y="3174018"/>
                </a:lnTo>
                <a:lnTo>
                  <a:pt x="2924008" y="3145625"/>
                </a:lnTo>
                <a:lnTo>
                  <a:pt x="2958008" y="3116383"/>
                </a:lnTo>
                <a:lnTo>
                  <a:pt x="2991255" y="3086307"/>
                </a:lnTo>
                <a:lnTo>
                  <a:pt x="3023733" y="3055414"/>
                </a:lnTo>
                <a:lnTo>
                  <a:pt x="3055427" y="3023721"/>
                </a:lnTo>
                <a:lnTo>
                  <a:pt x="3086320" y="2991242"/>
                </a:lnTo>
                <a:lnTo>
                  <a:pt x="3116396" y="2957995"/>
                </a:lnTo>
                <a:lnTo>
                  <a:pt x="3145638" y="2923996"/>
                </a:lnTo>
                <a:lnTo>
                  <a:pt x="3174031" y="2889260"/>
                </a:lnTo>
                <a:lnTo>
                  <a:pt x="3201559" y="2853804"/>
                </a:lnTo>
                <a:lnTo>
                  <a:pt x="3228205" y="2817644"/>
                </a:lnTo>
                <a:lnTo>
                  <a:pt x="3253953" y="2780796"/>
                </a:lnTo>
                <a:lnTo>
                  <a:pt x="3278787" y="2743276"/>
                </a:lnTo>
                <a:lnTo>
                  <a:pt x="3302690" y="2705101"/>
                </a:lnTo>
                <a:lnTo>
                  <a:pt x="3325648" y="2666286"/>
                </a:lnTo>
                <a:lnTo>
                  <a:pt x="3347643" y="2626848"/>
                </a:lnTo>
                <a:lnTo>
                  <a:pt x="3368660" y="2586803"/>
                </a:lnTo>
                <a:lnTo>
                  <a:pt x="3388682" y="2546167"/>
                </a:lnTo>
                <a:lnTo>
                  <a:pt x="3407693" y="2504957"/>
                </a:lnTo>
                <a:lnTo>
                  <a:pt x="3425677" y="2463187"/>
                </a:lnTo>
                <a:lnTo>
                  <a:pt x="3442617" y="2420875"/>
                </a:lnTo>
                <a:lnTo>
                  <a:pt x="3458499" y="2378037"/>
                </a:lnTo>
                <a:lnTo>
                  <a:pt x="3473304" y="2334689"/>
                </a:lnTo>
                <a:lnTo>
                  <a:pt x="3487019" y="2290846"/>
                </a:lnTo>
                <a:lnTo>
                  <a:pt x="3499625" y="2246526"/>
                </a:lnTo>
                <a:lnTo>
                  <a:pt x="3511107" y="2201743"/>
                </a:lnTo>
                <a:lnTo>
                  <a:pt x="3521450" y="2156516"/>
                </a:lnTo>
                <a:lnTo>
                  <a:pt x="3530636" y="2110858"/>
                </a:lnTo>
                <a:lnTo>
                  <a:pt x="3538650" y="2064788"/>
                </a:lnTo>
                <a:lnTo>
                  <a:pt x="3545475" y="2018320"/>
                </a:lnTo>
                <a:lnTo>
                  <a:pt x="3551095" y="1971472"/>
                </a:lnTo>
                <a:lnTo>
                  <a:pt x="3555495" y="1924258"/>
                </a:lnTo>
                <a:lnTo>
                  <a:pt x="3558657" y="1876696"/>
                </a:lnTo>
                <a:lnTo>
                  <a:pt x="3560566" y="1828801"/>
                </a:lnTo>
                <a:lnTo>
                  <a:pt x="3561207" y="1780590"/>
                </a:lnTo>
                <a:lnTo>
                  <a:pt x="3560566" y="1732379"/>
                </a:lnTo>
                <a:lnTo>
                  <a:pt x="3558657" y="1684485"/>
                </a:lnTo>
                <a:lnTo>
                  <a:pt x="3555495" y="1636922"/>
                </a:lnTo>
                <a:lnTo>
                  <a:pt x="3551095" y="1589709"/>
                </a:lnTo>
                <a:lnTo>
                  <a:pt x="3545475" y="1542860"/>
                </a:lnTo>
                <a:lnTo>
                  <a:pt x="3538650" y="1496393"/>
                </a:lnTo>
                <a:lnTo>
                  <a:pt x="3530636" y="1450323"/>
                </a:lnTo>
                <a:lnTo>
                  <a:pt x="3521450" y="1404665"/>
                </a:lnTo>
                <a:lnTo>
                  <a:pt x="3511107" y="1359438"/>
                </a:lnTo>
                <a:lnTo>
                  <a:pt x="3499625" y="1314656"/>
                </a:lnTo>
                <a:lnTo>
                  <a:pt x="3487019" y="1270336"/>
                </a:lnTo>
                <a:lnTo>
                  <a:pt x="3473304" y="1226493"/>
                </a:lnTo>
                <a:lnTo>
                  <a:pt x="3458499" y="1183145"/>
                </a:lnTo>
                <a:lnTo>
                  <a:pt x="3442617" y="1140307"/>
                </a:lnTo>
                <a:lnTo>
                  <a:pt x="3425677" y="1097995"/>
                </a:lnTo>
                <a:lnTo>
                  <a:pt x="3407693" y="1056226"/>
                </a:lnTo>
                <a:lnTo>
                  <a:pt x="3388682" y="1015016"/>
                </a:lnTo>
                <a:lnTo>
                  <a:pt x="3368660" y="974380"/>
                </a:lnTo>
                <a:lnTo>
                  <a:pt x="3347643" y="934335"/>
                </a:lnTo>
                <a:lnTo>
                  <a:pt x="3325648" y="894898"/>
                </a:lnTo>
                <a:lnTo>
                  <a:pt x="3302690" y="856083"/>
                </a:lnTo>
                <a:lnTo>
                  <a:pt x="3278787" y="817908"/>
                </a:lnTo>
                <a:lnTo>
                  <a:pt x="3253953" y="780389"/>
                </a:lnTo>
                <a:lnTo>
                  <a:pt x="3228205" y="743541"/>
                </a:lnTo>
                <a:lnTo>
                  <a:pt x="3201559" y="707382"/>
                </a:lnTo>
                <a:lnTo>
                  <a:pt x="3174031" y="671926"/>
                </a:lnTo>
                <a:lnTo>
                  <a:pt x="3145638" y="637190"/>
                </a:lnTo>
                <a:lnTo>
                  <a:pt x="3116396" y="603191"/>
                </a:lnTo>
                <a:lnTo>
                  <a:pt x="3086320" y="569944"/>
                </a:lnTo>
                <a:lnTo>
                  <a:pt x="3055427" y="537466"/>
                </a:lnTo>
                <a:lnTo>
                  <a:pt x="3023733" y="505773"/>
                </a:lnTo>
                <a:lnTo>
                  <a:pt x="2991255" y="474880"/>
                </a:lnTo>
                <a:lnTo>
                  <a:pt x="2958008" y="444805"/>
                </a:lnTo>
                <a:lnTo>
                  <a:pt x="2924008" y="415563"/>
                </a:lnTo>
                <a:lnTo>
                  <a:pt x="2889272" y="387170"/>
                </a:lnTo>
                <a:lnTo>
                  <a:pt x="2853816" y="359643"/>
                </a:lnTo>
                <a:lnTo>
                  <a:pt x="2817656" y="332997"/>
                </a:lnTo>
                <a:lnTo>
                  <a:pt x="2780808" y="307249"/>
                </a:lnTo>
                <a:lnTo>
                  <a:pt x="2743289" y="282416"/>
                </a:lnTo>
                <a:lnTo>
                  <a:pt x="2705114" y="258512"/>
                </a:lnTo>
                <a:lnTo>
                  <a:pt x="2666299" y="235555"/>
                </a:lnTo>
                <a:lnTo>
                  <a:pt x="2626861" y="213560"/>
                </a:lnTo>
                <a:lnTo>
                  <a:pt x="2586816" y="192544"/>
                </a:lnTo>
                <a:lnTo>
                  <a:pt x="2546180" y="172522"/>
                </a:lnTo>
                <a:lnTo>
                  <a:pt x="2504969" y="153511"/>
                </a:lnTo>
                <a:lnTo>
                  <a:pt x="2463200" y="135528"/>
                </a:lnTo>
                <a:lnTo>
                  <a:pt x="2420888" y="118587"/>
                </a:lnTo>
                <a:lnTo>
                  <a:pt x="2378050" y="102706"/>
                </a:lnTo>
                <a:lnTo>
                  <a:pt x="2334701" y="87900"/>
                </a:lnTo>
                <a:lnTo>
                  <a:pt x="2290859" y="74186"/>
                </a:lnTo>
                <a:lnTo>
                  <a:pt x="2246538" y="61580"/>
                </a:lnTo>
                <a:lnTo>
                  <a:pt x="2201756" y="50098"/>
                </a:lnTo>
                <a:lnTo>
                  <a:pt x="2156528" y="39756"/>
                </a:lnTo>
                <a:lnTo>
                  <a:pt x="2110871" y="30570"/>
                </a:lnTo>
                <a:lnTo>
                  <a:pt x="2064801" y="22556"/>
                </a:lnTo>
                <a:lnTo>
                  <a:pt x="2018333" y="15731"/>
                </a:lnTo>
                <a:lnTo>
                  <a:pt x="1971484" y="10111"/>
                </a:lnTo>
                <a:lnTo>
                  <a:pt x="1924271" y="5711"/>
                </a:lnTo>
                <a:lnTo>
                  <a:pt x="1876709" y="2549"/>
                </a:lnTo>
                <a:lnTo>
                  <a:pt x="1828814" y="640"/>
                </a:lnTo>
                <a:lnTo>
                  <a:pt x="1780603" y="0"/>
                </a:lnTo>
                <a:lnTo>
                  <a:pt x="1732392" y="640"/>
                </a:lnTo>
                <a:lnTo>
                  <a:pt x="1684497" y="2549"/>
                </a:lnTo>
                <a:lnTo>
                  <a:pt x="1636935" y="5711"/>
                </a:lnTo>
                <a:lnTo>
                  <a:pt x="1589722" y="10111"/>
                </a:lnTo>
                <a:lnTo>
                  <a:pt x="1542873" y="15731"/>
                </a:lnTo>
                <a:lnTo>
                  <a:pt x="1496405" y="22556"/>
                </a:lnTo>
                <a:lnTo>
                  <a:pt x="1450335" y="30570"/>
                </a:lnTo>
                <a:lnTo>
                  <a:pt x="1404678" y="39756"/>
                </a:lnTo>
                <a:lnTo>
                  <a:pt x="1359450" y="50098"/>
                </a:lnTo>
                <a:lnTo>
                  <a:pt x="1314668" y="61580"/>
                </a:lnTo>
                <a:lnTo>
                  <a:pt x="1270347" y="74186"/>
                </a:lnTo>
                <a:lnTo>
                  <a:pt x="1226505" y="87900"/>
                </a:lnTo>
                <a:lnTo>
                  <a:pt x="1183156" y="102706"/>
                </a:lnTo>
                <a:lnTo>
                  <a:pt x="1140318" y="118587"/>
                </a:lnTo>
                <a:lnTo>
                  <a:pt x="1098006" y="135528"/>
                </a:lnTo>
                <a:lnTo>
                  <a:pt x="1056237" y="153511"/>
                </a:lnTo>
                <a:lnTo>
                  <a:pt x="1015026" y="172522"/>
                </a:lnTo>
                <a:lnTo>
                  <a:pt x="974390" y="192544"/>
                </a:lnTo>
                <a:lnTo>
                  <a:pt x="934345" y="213560"/>
                </a:lnTo>
                <a:lnTo>
                  <a:pt x="894907" y="235555"/>
                </a:lnTo>
                <a:lnTo>
                  <a:pt x="856092" y="258512"/>
                </a:lnTo>
                <a:lnTo>
                  <a:pt x="817917" y="282416"/>
                </a:lnTo>
                <a:lnTo>
                  <a:pt x="780398" y="307249"/>
                </a:lnTo>
                <a:lnTo>
                  <a:pt x="743550" y="332997"/>
                </a:lnTo>
                <a:lnTo>
                  <a:pt x="707390" y="359643"/>
                </a:lnTo>
                <a:lnTo>
                  <a:pt x="671934" y="387170"/>
                </a:lnTo>
                <a:lnTo>
                  <a:pt x="637198" y="415563"/>
                </a:lnTo>
                <a:lnTo>
                  <a:pt x="603198" y="444805"/>
                </a:lnTo>
                <a:lnTo>
                  <a:pt x="569951" y="474880"/>
                </a:lnTo>
                <a:lnTo>
                  <a:pt x="537473" y="505773"/>
                </a:lnTo>
                <a:lnTo>
                  <a:pt x="505779" y="537466"/>
                </a:lnTo>
                <a:lnTo>
                  <a:pt x="474886" y="569944"/>
                </a:lnTo>
                <a:lnTo>
                  <a:pt x="444810" y="603191"/>
                </a:lnTo>
                <a:lnTo>
                  <a:pt x="415568" y="637190"/>
                </a:lnTo>
                <a:lnTo>
                  <a:pt x="387175" y="671926"/>
                </a:lnTo>
                <a:lnTo>
                  <a:pt x="359647" y="707382"/>
                </a:lnTo>
                <a:lnTo>
                  <a:pt x="333001" y="743541"/>
                </a:lnTo>
                <a:lnTo>
                  <a:pt x="307253" y="780389"/>
                </a:lnTo>
                <a:lnTo>
                  <a:pt x="282419" y="817908"/>
                </a:lnTo>
                <a:lnTo>
                  <a:pt x="258516" y="856083"/>
                </a:lnTo>
                <a:lnTo>
                  <a:pt x="235558" y="894898"/>
                </a:lnTo>
                <a:lnTo>
                  <a:pt x="213563" y="934335"/>
                </a:lnTo>
                <a:lnTo>
                  <a:pt x="192546" y="974380"/>
                </a:lnTo>
                <a:lnTo>
                  <a:pt x="172524" y="1015016"/>
                </a:lnTo>
                <a:lnTo>
                  <a:pt x="153513" y="1056226"/>
                </a:lnTo>
                <a:lnTo>
                  <a:pt x="135529" y="1097995"/>
                </a:lnTo>
                <a:lnTo>
                  <a:pt x="118589" y="1140307"/>
                </a:lnTo>
                <a:lnTo>
                  <a:pt x="102707" y="1183145"/>
                </a:lnTo>
                <a:lnTo>
                  <a:pt x="87902" y="1226493"/>
                </a:lnTo>
                <a:lnTo>
                  <a:pt x="74187" y="1270336"/>
                </a:lnTo>
                <a:lnTo>
                  <a:pt x="61581" y="1314656"/>
                </a:lnTo>
                <a:lnTo>
                  <a:pt x="50099" y="1359438"/>
                </a:lnTo>
                <a:lnTo>
                  <a:pt x="39756" y="1404665"/>
                </a:lnTo>
                <a:lnTo>
                  <a:pt x="30570" y="1450323"/>
                </a:lnTo>
                <a:lnTo>
                  <a:pt x="22556" y="1496393"/>
                </a:lnTo>
                <a:lnTo>
                  <a:pt x="15731" y="1542860"/>
                </a:lnTo>
                <a:lnTo>
                  <a:pt x="10111" y="1589709"/>
                </a:lnTo>
                <a:lnTo>
                  <a:pt x="5711" y="1636922"/>
                </a:lnTo>
                <a:lnTo>
                  <a:pt x="2549" y="1684485"/>
                </a:lnTo>
                <a:lnTo>
                  <a:pt x="640" y="1732379"/>
                </a:lnTo>
                <a:lnTo>
                  <a:pt x="0" y="1780590"/>
                </a:lnTo>
                <a:lnTo>
                  <a:pt x="640" y="1828801"/>
                </a:lnTo>
                <a:lnTo>
                  <a:pt x="2549" y="1876696"/>
                </a:lnTo>
                <a:lnTo>
                  <a:pt x="5711" y="1924258"/>
                </a:lnTo>
                <a:lnTo>
                  <a:pt x="10111" y="1971472"/>
                </a:lnTo>
                <a:lnTo>
                  <a:pt x="15731" y="2018320"/>
                </a:lnTo>
                <a:lnTo>
                  <a:pt x="22556" y="2064788"/>
                </a:lnTo>
                <a:lnTo>
                  <a:pt x="30570" y="2110858"/>
                </a:lnTo>
                <a:lnTo>
                  <a:pt x="39756" y="2156516"/>
                </a:lnTo>
                <a:lnTo>
                  <a:pt x="50099" y="2201743"/>
                </a:lnTo>
                <a:lnTo>
                  <a:pt x="61581" y="2246526"/>
                </a:lnTo>
                <a:lnTo>
                  <a:pt x="74187" y="2290846"/>
                </a:lnTo>
                <a:lnTo>
                  <a:pt x="87902" y="2334689"/>
                </a:lnTo>
                <a:lnTo>
                  <a:pt x="102707" y="2378037"/>
                </a:lnTo>
                <a:lnTo>
                  <a:pt x="118589" y="2420875"/>
                </a:lnTo>
                <a:lnTo>
                  <a:pt x="135529" y="2463187"/>
                </a:lnTo>
                <a:lnTo>
                  <a:pt x="153513" y="2504957"/>
                </a:lnTo>
                <a:lnTo>
                  <a:pt x="172524" y="2546167"/>
                </a:lnTo>
                <a:lnTo>
                  <a:pt x="192546" y="2586803"/>
                </a:lnTo>
                <a:lnTo>
                  <a:pt x="213563" y="2626848"/>
                </a:lnTo>
                <a:lnTo>
                  <a:pt x="235558" y="2666286"/>
                </a:lnTo>
                <a:lnTo>
                  <a:pt x="258516" y="2705101"/>
                </a:lnTo>
                <a:lnTo>
                  <a:pt x="282419" y="2743276"/>
                </a:lnTo>
                <a:lnTo>
                  <a:pt x="307253" y="2780796"/>
                </a:lnTo>
                <a:lnTo>
                  <a:pt x="333001" y="2817644"/>
                </a:lnTo>
                <a:lnTo>
                  <a:pt x="359647" y="2853804"/>
                </a:lnTo>
                <a:lnTo>
                  <a:pt x="387175" y="2889260"/>
                </a:lnTo>
                <a:lnTo>
                  <a:pt x="415568" y="2923996"/>
                </a:lnTo>
                <a:lnTo>
                  <a:pt x="444810" y="2957995"/>
                </a:lnTo>
                <a:lnTo>
                  <a:pt x="474886" y="2991242"/>
                </a:lnTo>
                <a:lnTo>
                  <a:pt x="505779" y="3023721"/>
                </a:lnTo>
                <a:lnTo>
                  <a:pt x="537473" y="3055414"/>
                </a:lnTo>
                <a:lnTo>
                  <a:pt x="569951" y="3086307"/>
                </a:lnTo>
                <a:lnTo>
                  <a:pt x="603198" y="3116383"/>
                </a:lnTo>
                <a:lnTo>
                  <a:pt x="637198" y="3145625"/>
                </a:lnTo>
                <a:lnTo>
                  <a:pt x="671934" y="3174018"/>
                </a:lnTo>
                <a:lnTo>
                  <a:pt x="707390" y="3201546"/>
                </a:lnTo>
                <a:lnTo>
                  <a:pt x="743550" y="3228192"/>
                </a:lnTo>
                <a:lnTo>
                  <a:pt x="780398" y="3253940"/>
                </a:lnTo>
                <a:lnTo>
                  <a:pt x="817917" y="3278774"/>
                </a:lnTo>
                <a:lnTo>
                  <a:pt x="856092" y="3302678"/>
                </a:lnTo>
                <a:lnTo>
                  <a:pt x="894907" y="3325635"/>
                </a:lnTo>
                <a:lnTo>
                  <a:pt x="934345" y="3347631"/>
                </a:lnTo>
                <a:lnTo>
                  <a:pt x="974390" y="3368647"/>
                </a:lnTo>
                <a:lnTo>
                  <a:pt x="1015026" y="3388669"/>
                </a:lnTo>
                <a:lnTo>
                  <a:pt x="1056237" y="3407680"/>
                </a:lnTo>
                <a:lnTo>
                  <a:pt x="1098006" y="3425664"/>
                </a:lnTo>
                <a:lnTo>
                  <a:pt x="1140318" y="3442605"/>
                </a:lnTo>
                <a:lnTo>
                  <a:pt x="1183156" y="3458486"/>
                </a:lnTo>
                <a:lnTo>
                  <a:pt x="1226505" y="3473292"/>
                </a:lnTo>
                <a:lnTo>
                  <a:pt x="1270347" y="3487006"/>
                </a:lnTo>
                <a:lnTo>
                  <a:pt x="1314668" y="3499612"/>
                </a:lnTo>
                <a:lnTo>
                  <a:pt x="1359450" y="3511095"/>
                </a:lnTo>
                <a:lnTo>
                  <a:pt x="1404678" y="3521437"/>
                </a:lnTo>
                <a:lnTo>
                  <a:pt x="1450335" y="3530623"/>
                </a:lnTo>
                <a:lnTo>
                  <a:pt x="1496405" y="3538637"/>
                </a:lnTo>
                <a:lnTo>
                  <a:pt x="1542873" y="3545462"/>
                </a:lnTo>
                <a:lnTo>
                  <a:pt x="1589722" y="3551082"/>
                </a:lnTo>
                <a:lnTo>
                  <a:pt x="1636935" y="3555482"/>
                </a:lnTo>
                <a:lnTo>
                  <a:pt x="1684497" y="3558644"/>
                </a:lnTo>
                <a:lnTo>
                  <a:pt x="1732392" y="3560554"/>
                </a:lnTo>
                <a:lnTo>
                  <a:pt x="1780603" y="3561194"/>
                </a:lnTo>
                <a:close/>
              </a:path>
            </a:pathLst>
          </a:custGeom>
          <a:ln w="25400">
            <a:solidFill>
              <a:srgbClr val="00ADE9"/>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000" b="1" i="0">
                <a:solidFill>
                  <a:schemeClr val="bg1"/>
                </a:solidFill>
                <a:latin typeface="MyriadPro-Semibold"/>
                <a:cs typeface="MyriadPro-Semibold"/>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MyriadPro-Semibold"/>
                <a:cs typeface="MyriadPro-Semibold"/>
              </a:defRPr>
            </a:lvl1pPr>
          </a:lstStyle>
          <a:p>
            <a:endParaRPr/>
          </a:p>
        </p:txBody>
      </p:sp>
      <p:sp>
        <p:nvSpPr>
          <p:cNvPr id="3" name="Holder 3"/>
          <p:cNvSpPr>
            <a:spLocks noGrp="1"/>
          </p:cNvSpPr>
          <p:nvPr>
            <p:ph sz="half" idx="2"/>
          </p:nvPr>
        </p:nvSpPr>
        <p:spPr>
          <a:xfrm>
            <a:off x="812800" y="2103120"/>
            <a:ext cx="7071360"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371840" y="2103120"/>
            <a:ext cx="7071360" cy="60350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MyriadPro-Semibold"/>
                <a:cs typeface="MyriadPro-Semi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673"/>
            <a:ext cx="16256000" cy="9135110"/>
          </a:xfrm>
          <a:custGeom>
            <a:avLst/>
            <a:gdLst/>
            <a:ahLst/>
            <a:cxnLst/>
            <a:rect l="l" t="t" r="r" b="b"/>
            <a:pathLst>
              <a:path w="16256000" h="9135110">
                <a:moveTo>
                  <a:pt x="0" y="9134652"/>
                </a:moveTo>
                <a:lnTo>
                  <a:pt x="16256000" y="9134652"/>
                </a:lnTo>
                <a:lnTo>
                  <a:pt x="16256000" y="0"/>
                </a:lnTo>
                <a:lnTo>
                  <a:pt x="0" y="0"/>
                </a:lnTo>
                <a:lnTo>
                  <a:pt x="0" y="9134652"/>
                </a:lnTo>
                <a:close/>
              </a:path>
            </a:pathLst>
          </a:custGeom>
          <a:solidFill>
            <a:srgbClr val="00ADE9"/>
          </a:solidFill>
        </p:spPr>
        <p:txBody>
          <a:bodyPr wrap="square" lIns="0" tIns="0" rIns="0" bIns="0" rtlCol="0"/>
          <a:lstStyle/>
          <a:p>
            <a:endParaRPr/>
          </a:p>
        </p:txBody>
      </p:sp>
      <p:sp>
        <p:nvSpPr>
          <p:cNvPr id="2" name="Holder 2"/>
          <p:cNvSpPr>
            <a:spLocks noGrp="1"/>
          </p:cNvSpPr>
          <p:nvPr>
            <p:ph type="title"/>
          </p:nvPr>
        </p:nvSpPr>
        <p:spPr>
          <a:xfrm>
            <a:off x="5586571" y="3168650"/>
            <a:ext cx="5082857" cy="2768600"/>
          </a:xfrm>
          <a:prstGeom prst="rect">
            <a:avLst/>
          </a:prstGeom>
        </p:spPr>
        <p:txBody>
          <a:bodyPr wrap="square" lIns="0" tIns="0" rIns="0" bIns="0">
            <a:spAutoFit/>
          </a:bodyPr>
          <a:lstStyle>
            <a:lvl1pPr>
              <a:defRPr sz="6000" b="1" i="0">
                <a:solidFill>
                  <a:schemeClr val="bg1"/>
                </a:solidFill>
                <a:latin typeface="MyriadPro-Semibold"/>
                <a:cs typeface="MyriadPro-Semibold"/>
              </a:defRPr>
            </a:lvl1pPr>
          </a:lstStyle>
          <a:p>
            <a:endParaRPr/>
          </a:p>
        </p:txBody>
      </p:sp>
      <p:sp>
        <p:nvSpPr>
          <p:cNvPr id="3" name="Holder 3"/>
          <p:cNvSpPr>
            <a:spLocks noGrp="1"/>
          </p:cNvSpPr>
          <p:nvPr>
            <p:ph type="body" idx="1"/>
          </p:nvPr>
        </p:nvSpPr>
        <p:spPr>
          <a:xfrm>
            <a:off x="2576697" y="2633866"/>
            <a:ext cx="11102604" cy="427735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527040" y="8503920"/>
            <a:ext cx="5201920" cy="4572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503920"/>
            <a:ext cx="3738880" cy="4572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9/7/20</a:t>
            </a:fld>
            <a:endParaRPr lang="en-US"/>
          </a:p>
        </p:txBody>
      </p:sp>
      <p:sp>
        <p:nvSpPr>
          <p:cNvPr id="6" name="Holder 6"/>
          <p:cNvSpPr>
            <a:spLocks noGrp="1"/>
          </p:cNvSpPr>
          <p:nvPr>
            <p:ph type="sldNum" sz="quarter" idx="7"/>
          </p:nvPr>
        </p:nvSpPr>
        <p:spPr>
          <a:xfrm>
            <a:off x="11704320" y="8503920"/>
            <a:ext cx="3738880" cy="4572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57429" y="381000"/>
            <a:ext cx="9055159" cy="5655394"/>
          </a:xfrm>
          <a:prstGeom prst="rect">
            <a:avLst/>
          </a:prstGeom>
        </p:spPr>
        <p:txBody>
          <a:bodyPr vert="horz" wrap="square" lIns="0" tIns="12700" rIns="0" bIns="0" rtlCol="0">
            <a:spAutoFit/>
          </a:bodyPr>
          <a:lstStyle/>
          <a:p>
            <a:pPr marL="266700" algn="ctr">
              <a:lnSpc>
                <a:spcPts val="8820"/>
              </a:lnSpc>
              <a:spcBef>
                <a:spcPts val="100"/>
              </a:spcBef>
            </a:pPr>
            <a:r>
              <a:rPr lang="nl-NL" sz="7700" spc="-45"/>
              <a:t>Thuiswerken, arbeidsvoorwaarden wijzigen en reorganiseren</a:t>
            </a:r>
            <a:br>
              <a:rPr lang="nl-NL" sz="7700" spc="-45"/>
            </a:br>
            <a:r>
              <a:rPr lang="nl-NL" sz="7700" spc="-45"/>
              <a:t>onder Covid-19</a:t>
            </a:r>
            <a:endParaRPr sz="7700" dirty="0"/>
          </a:p>
        </p:txBody>
      </p:sp>
      <p:sp>
        <p:nvSpPr>
          <p:cNvPr id="10" name="object 10"/>
          <p:cNvSpPr/>
          <p:nvPr/>
        </p:nvSpPr>
        <p:spPr>
          <a:xfrm>
            <a:off x="13659955" y="5530080"/>
            <a:ext cx="834390" cy="2755900"/>
          </a:xfrm>
          <a:custGeom>
            <a:avLst/>
            <a:gdLst/>
            <a:ahLst/>
            <a:cxnLst/>
            <a:rect l="l" t="t" r="r" b="b"/>
            <a:pathLst>
              <a:path w="834390" h="2755900">
                <a:moveTo>
                  <a:pt x="326085" y="2641600"/>
                </a:moveTo>
                <a:lnTo>
                  <a:pt x="323938" y="2641600"/>
                </a:lnTo>
                <a:lnTo>
                  <a:pt x="322465" y="2654300"/>
                </a:lnTo>
                <a:lnTo>
                  <a:pt x="216433" y="2654300"/>
                </a:lnTo>
                <a:lnTo>
                  <a:pt x="206749" y="2679700"/>
                </a:lnTo>
                <a:lnTo>
                  <a:pt x="202447" y="2692400"/>
                </a:lnTo>
                <a:lnTo>
                  <a:pt x="202560" y="2705100"/>
                </a:lnTo>
                <a:lnTo>
                  <a:pt x="206120" y="2717800"/>
                </a:lnTo>
                <a:lnTo>
                  <a:pt x="211857" y="2730500"/>
                </a:lnTo>
                <a:lnTo>
                  <a:pt x="218173" y="2743200"/>
                </a:lnTo>
                <a:lnTo>
                  <a:pt x="223612" y="2755900"/>
                </a:lnTo>
                <a:lnTo>
                  <a:pt x="284096" y="2755900"/>
                </a:lnTo>
                <a:lnTo>
                  <a:pt x="303556" y="2743200"/>
                </a:lnTo>
                <a:lnTo>
                  <a:pt x="317657" y="2730500"/>
                </a:lnTo>
                <a:lnTo>
                  <a:pt x="325081" y="2730500"/>
                </a:lnTo>
                <a:lnTo>
                  <a:pt x="327460" y="2717800"/>
                </a:lnTo>
                <a:lnTo>
                  <a:pt x="327906" y="2692400"/>
                </a:lnTo>
                <a:lnTo>
                  <a:pt x="327330" y="2679700"/>
                </a:lnTo>
                <a:lnTo>
                  <a:pt x="326085" y="2641600"/>
                </a:lnTo>
                <a:close/>
              </a:path>
              <a:path w="834390" h="2755900">
                <a:moveTo>
                  <a:pt x="645588" y="1714500"/>
                </a:moveTo>
                <a:lnTo>
                  <a:pt x="437095" y="1714500"/>
                </a:lnTo>
                <a:lnTo>
                  <a:pt x="451926" y="1765300"/>
                </a:lnTo>
                <a:lnTo>
                  <a:pt x="455536" y="1778000"/>
                </a:lnTo>
                <a:lnTo>
                  <a:pt x="470834" y="1816100"/>
                </a:lnTo>
                <a:lnTo>
                  <a:pt x="490910" y="1866900"/>
                </a:lnTo>
                <a:lnTo>
                  <a:pt x="511070" y="1917700"/>
                </a:lnTo>
                <a:lnTo>
                  <a:pt x="526618" y="1955800"/>
                </a:lnTo>
                <a:lnTo>
                  <a:pt x="537326" y="1981200"/>
                </a:lnTo>
                <a:lnTo>
                  <a:pt x="546066" y="1993900"/>
                </a:lnTo>
                <a:lnTo>
                  <a:pt x="552766" y="2006600"/>
                </a:lnTo>
                <a:lnTo>
                  <a:pt x="557352" y="2032000"/>
                </a:lnTo>
                <a:lnTo>
                  <a:pt x="567659" y="2082800"/>
                </a:lnTo>
                <a:lnTo>
                  <a:pt x="581459" y="2120900"/>
                </a:lnTo>
                <a:lnTo>
                  <a:pt x="597573" y="2171700"/>
                </a:lnTo>
                <a:lnTo>
                  <a:pt x="614826" y="2222500"/>
                </a:lnTo>
                <a:lnTo>
                  <a:pt x="632040" y="2260600"/>
                </a:lnTo>
                <a:lnTo>
                  <a:pt x="652079" y="2324100"/>
                </a:lnTo>
                <a:lnTo>
                  <a:pt x="668907" y="2374900"/>
                </a:lnTo>
                <a:lnTo>
                  <a:pt x="680627" y="2413000"/>
                </a:lnTo>
                <a:lnTo>
                  <a:pt x="685342" y="2425700"/>
                </a:lnTo>
                <a:lnTo>
                  <a:pt x="685615" y="2425700"/>
                </a:lnTo>
                <a:lnTo>
                  <a:pt x="685447" y="2438400"/>
                </a:lnTo>
                <a:lnTo>
                  <a:pt x="685132" y="2438400"/>
                </a:lnTo>
                <a:lnTo>
                  <a:pt x="684961" y="2451100"/>
                </a:lnTo>
                <a:lnTo>
                  <a:pt x="684961" y="2463800"/>
                </a:lnTo>
                <a:lnTo>
                  <a:pt x="684618" y="2463800"/>
                </a:lnTo>
                <a:lnTo>
                  <a:pt x="684148" y="2476500"/>
                </a:lnTo>
                <a:lnTo>
                  <a:pt x="674827" y="2489200"/>
                </a:lnTo>
                <a:lnTo>
                  <a:pt x="670252" y="2501900"/>
                </a:lnTo>
                <a:lnTo>
                  <a:pt x="669100" y="2501900"/>
                </a:lnTo>
                <a:lnTo>
                  <a:pt x="670051" y="2514600"/>
                </a:lnTo>
                <a:lnTo>
                  <a:pt x="674284" y="2527300"/>
                </a:lnTo>
                <a:lnTo>
                  <a:pt x="681945" y="2552700"/>
                </a:lnTo>
                <a:lnTo>
                  <a:pt x="695972" y="2603500"/>
                </a:lnTo>
                <a:lnTo>
                  <a:pt x="701497" y="2654300"/>
                </a:lnTo>
                <a:lnTo>
                  <a:pt x="704012" y="2692400"/>
                </a:lnTo>
                <a:lnTo>
                  <a:pt x="707402" y="2717800"/>
                </a:lnTo>
                <a:lnTo>
                  <a:pt x="720173" y="2730500"/>
                </a:lnTo>
                <a:lnTo>
                  <a:pt x="745420" y="2743200"/>
                </a:lnTo>
                <a:lnTo>
                  <a:pt x="775771" y="2755900"/>
                </a:lnTo>
                <a:lnTo>
                  <a:pt x="828090" y="2755900"/>
                </a:lnTo>
                <a:lnTo>
                  <a:pt x="832379" y="2743200"/>
                </a:lnTo>
                <a:lnTo>
                  <a:pt x="834040" y="2717800"/>
                </a:lnTo>
                <a:lnTo>
                  <a:pt x="833159" y="2705100"/>
                </a:lnTo>
                <a:lnTo>
                  <a:pt x="829817" y="2692400"/>
                </a:lnTo>
                <a:lnTo>
                  <a:pt x="824071" y="2679700"/>
                </a:lnTo>
                <a:lnTo>
                  <a:pt x="818624" y="2667000"/>
                </a:lnTo>
                <a:lnTo>
                  <a:pt x="811555" y="2667000"/>
                </a:lnTo>
                <a:lnTo>
                  <a:pt x="811504" y="2654300"/>
                </a:lnTo>
                <a:lnTo>
                  <a:pt x="811707" y="2654300"/>
                </a:lnTo>
                <a:lnTo>
                  <a:pt x="810869" y="2641600"/>
                </a:lnTo>
                <a:lnTo>
                  <a:pt x="809739" y="2628900"/>
                </a:lnTo>
                <a:lnTo>
                  <a:pt x="808291" y="2628900"/>
                </a:lnTo>
                <a:lnTo>
                  <a:pt x="804047" y="2603500"/>
                </a:lnTo>
                <a:lnTo>
                  <a:pt x="793078" y="2552700"/>
                </a:lnTo>
                <a:lnTo>
                  <a:pt x="788835" y="2540000"/>
                </a:lnTo>
                <a:lnTo>
                  <a:pt x="785261" y="2527300"/>
                </a:lnTo>
                <a:lnTo>
                  <a:pt x="781542" y="2514600"/>
                </a:lnTo>
                <a:lnTo>
                  <a:pt x="778551" y="2514600"/>
                </a:lnTo>
                <a:lnTo>
                  <a:pt x="777163" y="2501900"/>
                </a:lnTo>
                <a:lnTo>
                  <a:pt x="774765" y="2476500"/>
                </a:lnTo>
                <a:lnTo>
                  <a:pt x="770794" y="2451100"/>
                </a:lnTo>
                <a:lnTo>
                  <a:pt x="766605" y="2438400"/>
                </a:lnTo>
                <a:lnTo>
                  <a:pt x="763549" y="2425700"/>
                </a:lnTo>
                <a:lnTo>
                  <a:pt x="762057" y="2413000"/>
                </a:lnTo>
                <a:lnTo>
                  <a:pt x="761425" y="2400300"/>
                </a:lnTo>
                <a:lnTo>
                  <a:pt x="761339" y="2374900"/>
                </a:lnTo>
                <a:lnTo>
                  <a:pt x="758335" y="2286000"/>
                </a:lnTo>
                <a:lnTo>
                  <a:pt x="751399" y="2197100"/>
                </a:lnTo>
                <a:lnTo>
                  <a:pt x="741575" y="2133600"/>
                </a:lnTo>
                <a:lnTo>
                  <a:pt x="729907" y="2070100"/>
                </a:lnTo>
                <a:lnTo>
                  <a:pt x="717441" y="2019300"/>
                </a:lnTo>
                <a:lnTo>
                  <a:pt x="705221" y="1981200"/>
                </a:lnTo>
                <a:lnTo>
                  <a:pt x="694291" y="1955800"/>
                </a:lnTo>
                <a:lnTo>
                  <a:pt x="685695" y="1930400"/>
                </a:lnTo>
                <a:lnTo>
                  <a:pt x="680478" y="1917700"/>
                </a:lnTo>
                <a:lnTo>
                  <a:pt x="675416" y="1905000"/>
                </a:lnTo>
                <a:lnTo>
                  <a:pt x="670577" y="1879600"/>
                </a:lnTo>
                <a:lnTo>
                  <a:pt x="664707" y="1841500"/>
                </a:lnTo>
                <a:lnTo>
                  <a:pt x="656551" y="1790700"/>
                </a:lnTo>
                <a:lnTo>
                  <a:pt x="653060" y="1778000"/>
                </a:lnTo>
                <a:lnTo>
                  <a:pt x="649425" y="1752600"/>
                </a:lnTo>
                <a:lnTo>
                  <a:pt x="645588" y="1714500"/>
                </a:lnTo>
                <a:close/>
              </a:path>
              <a:path w="834390" h="2755900">
                <a:moveTo>
                  <a:pt x="814246" y="2654300"/>
                </a:moveTo>
                <a:lnTo>
                  <a:pt x="811504" y="2654300"/>
                </a:lnTo>
                <a:lnTo>
                  <a:pt x="811555" y="2667000"/>
                </a:lnTo>
                <a:lnTo>
                  <a:pt x="818624" y="2667000"/>
                </a:lnTo>
                <a:lnTo>
                  <a:pt x="814246" y="2654300"/>
                </a:lnTo>
                <a:close/>
              </a:path>
              <a:path w="834390" h="2755900">
                <a:moveTo>
                  <a:pt x="330339" y="1727200"/>
                </a:moveTo>
                <a:lnTo>
                  <a:pt x="142697" y="1727200"/>
                </a:lnTo>
                <a:lnTo>
                  <a:pt x="148919" y="1778000"/>
                </a:lnTo>
                <a:lnTo>
                  <a:pt x="156849" y="1841500"/>
                </a:lnTo>
                <a:lnTo>
                  <a:pt x="163673" y="1892300"/>
                </a:lnTo>
                <a:lnTo>
                  <a:pt x="166573" y="1930400"/>
                </a:lnTo>
                <a:lnTo>
                  <a:pt x="162449" y="2006600"/>
                </a:lnTo>
                <a:lnTo>
                  <a:pt x="163559" y="2082800"/>
                </a:lnTo>
                <a:lnTo>
                  <a:pt x="167720" y="2133600"/>
                </a:lnTo>
                <a:lnTo>
                  <a:pt x="172750" y="2184400"/>
                </a:lnTo>
                <a:lnTo>
                  <a:pt x="176466" y="2197100"/>
                </a:lnTo>
                <a:lnTo>
                  <a:pt x="184314" y="2235200"/>
                </a:lnTo>
                <a:lnTo>
                  <a:pt x="198224" y="2298700"/>
                </a:lnTo>
                <a:lnTo>
                  <a:pt x="212521" y="2374900"/>
                </a:lnTo>
                <a:lnTo>
                  <a:pt x="221526" y="2413000"/>
                </a:lnTo>
                <a:lnTo>
                  <a:pt x="225503" y="2425700"/>
                </a:lnTo>
                <a:lnTo>
                  <a:pt x="228241" y="2451100"/>
                </a:lnTo>
                <a:lnTo>
                  <a:pt x="229373" y="2463800"/>
                </a:lnTo>
                <a:lnTo>
                  <a:pt x="227813" y="2476500"/>
                </a:lnTo>
                <a:lnTo>
                  <a:pt x="229041" y="2489200"/>
                </a:lnTo>
                <a:lnTo>
                  <a:pt x="231483" y="2501900"/>
                </a:lnTo>
                <a:lnTo>
                  <a:pt x="234403" y="2514600"/>
                </a:lnTo>
                <a:lnTo>
                  <a:pt x="236269" y="2527300"/>
                </a:lnTo>
                <a:lnTo>
                  <a:pt x="234743" y="2540000"/>
                </a:lnTo>
                <a:lnTo>
                  <a:pt x="232079" y="2540000"/>
                </a:lnTo>
                <a:lnTo>
                  <a:pt x="229130" y="2565400"/>
                </a:lnTo>
                <a:lnTo>
                  <a:pt x="226094" y="2590800"/>
                </a:lnTo>
                <a:lnTo>
                  <a:pt x="222950" y="2628900"/>
                </a:lnTo>
                <a:lnTo>
                  <a:pt x="219671" y="2654300"/>
                </a:lnTo>
                <a:lnTo>
                  <a:pt x="322465" y="2654300"/>
                </a:lnTo>
                <a:lnTo>
                  <a:pt x="323678" y="2641600"/>
                </a:lnTo>
                <a:lnTo>
                  <a:pt x="324623" y="2628900"/>
                </a:lnTo>
                <a:lnTo>
                  <a:pt x="325403" y="2616200"/>
                </a:lnTo>
                <a:lnTo>
                  <a:pt x="326123" y="2603500"/>
                </a:lnTo>
                <a:lnTo>
                  <a:pt x="327228" y="2603500"/>
                </a:lnTo>
                <a:lnTo>
                  <a:pt x="328742" y="2590800"/>
                </a:lnTo>
                <a:lnTo>
                  <a:pt x="331614" y="2578100"/>
                </a:lnTo>
                <a:lnTo>
                  <a:pt x="336372" y="2565400"/>
                </a:lnTo>
                <a:lnTo>
                  <a:pt x="341544" y="2540000"/>
                </a:lnTo>
                <a:lnTo>
                  <a:pt x="343615" y="2527300"/>
                </a:lnTo>
                <a:lnTo>
                  <a:pt x="342989" y="2514600"/>
                </a:lnTo>
                <a:lnTo>
                  <a:pt x="340067" y="2501900"/>
                </a:lnTo>
                <a:lnTo>
                  <a:pt x="335539" y="2489200"/>
                </a:lnTo>
                <a:lnTo>
                  <a:pt x="330704" y="2476500"/>
                </a:lnTo>
                <a:lnTo>
                  <a:pt x="323138" y="2476500"/>
                </a:lnTo>
                <a:lnTo>
                  <a:pt x="321206" y="2463800"/>
                </a:lnTo>
                <a:lnTo>
                  <a:pt x="318320" y="2451100"/>
                </a:lnTo>
                <a:lnTo>
                  <a:pt x="314960" y="2451100"/>
                </a:lnTo>
                <a:lnTo>
                  <a:pt x="311607" y="2438400"/>
                </a:lnTo>
                <a:lnTo>
                  <a:pt x="308419" y="2438400"/>
                </a:lnTo>
                <a:lnTo>
                  <a:pt x="305962" y="2425700"/>
                </a:lnTo>
                <a:lnTo>
                  <a:pt x="304381" y="2400300"/>
                </a:lnTo>
                <a:lnTo>
                  <a:pt x="303822" y="2374900"/>
                </a:lnTo>
                <a:lnTo>
                  <a:pt x="305111" y="2336800"/>
                </a:lnTo>
                <a:lnTo>
                  <a:pt x="308358" y="2286000"/>
                </a:lnTo>
                <a:lnTo>
                  <a:pt x="312626" y="2235200"/>
                </a:lnTo>
                <a:lnTo>
                  <a:pt x="316981" y="2171700"/>
                </a:lnTo>
                <a:lnTo>
                  <a:pt x="320487" y="2133600"/>
                </a:lnTo>
                <a:lnTo>
                  <a:pt x="322211" y="2095500"/>
                </a:lnTo>
                <a:lnTo>
                  <a:pt x="321567" y="2057400"/>
                </a:lnTo>
                <a:lnTo>
                  <a:pt x="319562" y="2006600"/>
                </a:lnTo>
                <a:lnTo>
                  <a:pt x="318430" y="1955800"/>
                </a:lnTo>
                <a:lnTo>
                  <a:pt x="320408" y="1930400"/>
                </a:lnTo>
                <a:lnTo>
                  <a:pt x="323960" y="1892300"/>
                </a:lnTo>
                <a:lnTo>
                  <a:pt x="327345" y="1841500"/>
                </a:lnTo>
                <a:lnTo>
                  <a:pt x="329745" y="1790700"/>
                </a:lnTo>
                <a:lnTo>
                  <a:pt x="330339" y="1727200"/>
                </a:lnTo>
                <a:close/>
              </a:path>
              <a:path w="834390" h="2755900">
                <a:moveTo>
                  <a:pt x="323697" y="2463800"/>
                </a:moveTo>
                <a:lnTo>
                  <a:pt x="323138" y="2476500"/>
                </a:lnTo>
                <a:lnTo>
                  <a:pt x="324446" y="2476500"/>
                </a:lnTo>
                <a:lnTo>
                  <a:pt x="323697" y="2463800"/>
                </a:lnTo>
                <a:close/>
              </a:path>
              <a:path w="834390" h="2755900">
                <a:moveTo>
                  <a:pt x="565873" y="1155700"/>
                </a:moveTo>
                <a:lnTo>
                  <a:pt x="38696" y="1155700"/>
                </a:lnTo>
                <a:lnTo>
                  <a:pt x="35483" y="1168400"/>
                </a:lnTo>
                <a:lnTo>
                  <a:pt x="34772" y="1168400"/>
                </a:lnTo>
                <a:lnTo>
                  <a:pt x="26152" y="1206500"/>
                </a:lnTo>
                <a:lnTo>
                  <a:pt x="20734" y="1257300"/>
                </a:lnTo>
                <a:lnTo>
                  <a:pt x="20099" y="1308100"/>
                </a:lnTo>
                <a:lnTo>
                  <a:pt x="25830" y="1371600"/>
                </a:lnTo>
                <a:lnTo>
                  <a:pt x="39509" y="1435100"/>
                </a:lnTo>
                <a:lnTo>
                  <a:pt x="64416" y="1524000"/>
                </a:lnTo>
                <a:lnTo>
                  <a:pt x="84609" y="1587500"/>
                </a:lnTo>
                <a:lnTo>
                  <a:pt x="112350" y="1676400"/>
                </a:lnTo>
                <a:lnTo>
                  <a:pt x="120643" y="1701800"/>
                </a:lnTo>
                <a:lnTo>
                  <a:pt x="125717" y="1727200"/>
                </a:lnTo>
                <a:lnTo>
                  <a:pt x="356089" y="1727200"/>
                </a:lnTo>
                <a:lnTo>
                  <a:pt x="382679" y="1714500"/>
                </a:lnTo>
                <a:lnTo>
                  <a:pt x="645588" y="1714500"/>
                </a:lnTo>
                <a:lnTo>
                  <a:pt x="641489" y="1689100"/>
                </a:lnTo>
                <a:lnTo>
                  <a:pt x="643559" y="1689100"/>
                </a:lnTo>
                <a:lnTo>
                  <a:pt x="650061" y="1676400"/>
                </a:lnTo>
                <a:lnTo>
                  <a:pt x="658234" y="1676400"/>
                </a:lnTo>
                <a:lnTo>
                  <a:pt x="657013" y="1638300"/>
                </a:lnTo>
                <a:lnTo>
                  <a:pt x="653800" y="1600200"/>
                </a:lnTo>
                <a:lnTo>
                  <a:pt x="643124" y="1511300"/>
                </a:lnTo>
                <a:lnTo>
                  <a:pt x="635331" y="1460500"/>
                </a:lnTo>
                <a:lnTo>
                  <a:pt x="625681" y="1397000"/>
                </a:lnTo>
                <a:lnTo>
                  <a:pt x="614009" y="1333500"/>
                </a:lnTo>
                <a:lnTo>
                  <a:pt x="599973" y="1270000"/>
                </a:lnTo>
                <a:lnTo>
                  <a:pt x="597573" y="1257300"/>
                </a:lnTo>
                <a:lnTo>
                  <a:pt x="595718" y="1257300"/>
                </a:lnTo>
                <a:lnTo>
                  <a:pt x="594867" y="1244600"/>
                </a:lnTo>
                <a:lnTo>
                  <a:pt x="593128" y="1244600"/>
                </a:lnTo>
                <a:lnTo>
                  <a:pt x="586858" y="1219200"/>
                </a:lnTo>
                <a:lnTo>
                  <a:pt x="580234" y="1193800"/>
                </a:lnTo>
                <a:lnTo>
                  <a:pt x="573243" y="1168400"/>
                </a:lnTo>
                <a:lnTo>
                  <a:pt x="565873" y="1155700"/>
                </a:lnTo>
                <a:close/>
              </a:path>
              <a:path w="834390" h="2755900">
                <a:moveTo>
                  <a:pt x="65874" y="1092200"/>
                </a:moveTo>
                <a:lnTo>
                  <a:pt x="65176" y="1092200"/>
                </a:lnTo>
                <a:lnTo>
                  <a:pt x="59649" y="1104900"/>
                </a:lnTo>
                <a:lnTo>
                  <a:pt x="53047" y="1117600"/>
                </a:lnTo>
                <a:lnTo>
                  <a:pt x="45884" y="1143000"/>
                </a:lnTo>
                <a:lnTo>
                  <a:pt x="38671" y="1155700"/>
                </a:lnTo>
                <a:lnTo>
                  <a:pt x="574538" y="1155700"/>
                </a:lnTo>
                <a:lnTo>
                  <a:pt x="579678" y="1168400"/>
                </a:lnTo>
                <a:lnTo>
                  <a:pt x="582581" y="1168400"/>
                </a:lnTo>
                <a:lnTo>
                  <a:pt x="584199" y="1181100"/>
                </a:lnTo>
                <a:lnTo>
                  <a:pt x="602200" y="1181100"/>
                </a:lnTo>
                <a:lnTo>
                  <a:pt x="602310" y="1168400"/>
                </a:lnTo>
                <a:lnTo>
                  <a:pt x="601000" y="1155700"/>
                </a:lnTo>
                <a:lnTo>
                  <a:pt x="599300" y="1143000"/>
                </a:lnTo>
                <a:lnTo>
                  <a:pt x="597039" y="1130300"/>
                </a:lnTo>
                <a:lnTo>
                  <a:pt x="594547" y="1104900"/>
                </a:lnTo>
                <a:lnTo>
                  <a:pt x="62801" y="1104900"/>
                </a:lnTo>
                <a:lnTo>
                  <a:pt x="65874" y="1092200"/>
                </a:lnTo>
                <a:close/>
              </a:path>
              <a:path w="834390" h="2755900">
                <a:moveTo>
                  <a:pt x="47802" y="1117600"/>
                </a:moveTo>
                <a:lnTo>
                  <a:pt x="0" y="1117600"/>
                </a:lnTo>
                <a:lnTo>
                  <a:pt x="1639" y="1143000"/>
                </a:lnTo>
                <a:lnTo>
                  <a:pt x="8480" y="1155700"/>
                </a:lnTo>
                <a:lnTo>
                  <a:pt x="16716" y="1168400"/>
                </a:lnTo>
                <a:lnTo>
                  <a:pt x="25679" y="1168400"/>
                </a:lnTo>
                <a:lnTo>
                  <a:pt x="27685" y="1155700"/>
                </a:lnTo>
                <a:lnTo>
                  <a:pt x="29302" y="1155700"/>
                </a:lnTo>
                <a:lnTo>
                  <a:pt x="32438" y="1143000"/>
                </a:lnTo>
                <a:lnTo>
                  <a:pt x="36894" y="1143000"/>
                </a:lnTo>
                <a:lnTo>
                  <a:pt x="42468" y="1130300"/>
                </a:lnTo>
                <a:lnTo>
                  <a:pt x="47802" y="1117600"/>
                </a:lnTo>
                <a:close/>
              </a:path>
              <a:path w="834390" h="2755900">
                <a:moveTo>
                  <a:pt x="586612" y="952500"/>
                </a:moveTo>
                <a:lnTo>
                  <a:pt x="61150" y="952500"/>
                </a:lnTo>
                <a:lnTo>
                  <a:pt x="63267" y="965200"/>
                </a:lnTo>
                <a:lnTo>
                  <a:pt x="58038" y="965200"/>
                </a:lnTo>
                <a:lnTo>
                  <a:pt x="57289" y="977900"/>
                </a:lnTo>
                <a:lnTo>
                  <a:pt x="59715" y="990600"/>
                </a:lnTo>
                <a:lnTo>
                  <a:pt x="66459" y="990600"/>
                </a:lnTo>
                <a:lnTo>
                  <a:pt x="62549" y="1003300"/>
                </a:lnTo>
                <a:lnTo>
                  <a:pt x="56002" y="1003300"/>
                </a:lnTo>
                <a:lnTo>
                  <a:pt x="46876" y="1016000"/>
                </a:lnTo>
                <a:lnTo>
                  <a:pt x="35229" y="1016000"/>
                </a:lnTo>
                <a:lnTo>
                  <a:pt x="20268" y="1028700"/>
                </a:lnTo>
                <a:lnTo>
                  <a:pt x="13315" y="1028700"/>
                </a:lnTo>
                <a:lnTo>
                  <a:pt x="10287" y="1041400"/>
                </a:lnTo>
                <a:lnTo>
                  <a:pt x="7099" y="1054100"/>
                </a:lnTo>
                <a:lnTo>
                  <a:pt x="4150" y="1066800"/>
                </a:lnTo>
                <a:lnTo>
                  <a:pt x="2665" y="1079500"/>
                </a:lnTo>
                <a:lnTo>
                  <a:pt x="1882" y="1092200"/>
                </a:lnTo>
                <a:lnTo>
                  <a:pt x="1041" y="1104900"/>
                </a:lnTo>
                <a:lnTo>
                  <a:pt x="457" y="1117600"/>
                </a:lnTo>
                <a:lnTo>
                  <a:pt x="52527" y="1117600"/>
                </a:lnTo>
                <a:lnTo>
                  <a:pt x="56946" y="1104900"/>
                </a:lnTo>
                <a:lnTo>
                  <a:pt x="59649" y="1104900"/>
                </a:lnTo>
                <a:lnTo>
                  <a:pt x="65176" y="1092200"/>
                </a:lnTo>
                <a:lnTo>
                  <a:pt x="594103" y="1092200"/>
                </a:lnTo>
                <a:lnTo>
                  <a:pt x="593660" y="1079500"/>
                </a:lnTo>
                <a:lnTo>
                  <a:pt x="596214" y="1079500"/>
                </a:lnTo>
                <a:lnTo>
                  <a:pt x="601364" y="1066800"/>
                </a:lnTo>
                <a:lnTo>
                  <a:pt x="605739" y="1066800"/>
                </a:lnTo>
                <a:lnTo>
                  <a:pt x="607408" y="1054100"/>
                </a:lnTo>
                <a:lnTo>
                  <a:pt x="604443" y="1028700"/>
                </a:lnTo>
                <a:lnTo>
                  <a:pt x="598234" y="1003300"/>
                </a:lnTo>
                <a:lnTo>
                  <a:pt x="592313" y="977900"/>
                </a:lnTo>
                <a:lnTo>
                  <a:pt x="588000" y="965200"/>
                </a:lnTo>
                <a:lnTo>
                  <a:pt x="586612" y="952500"/>
                </a:lnTo>
                <a:close/>
              </a:path>
              <a:path w="834390" h="2755900">
                <a:moveTo>
                  <a:pt x="594103" y="1092200"/>
                </a:moveTo>
                <a:lnTo>
                  <a:pt x="65874" y="1092200"/>
                </a:lnTo>
                <a:lnTo>
                  <a:pt x="62801" y="1104900"/>
                </a:lnTo>
                <a:lnTo>
                  <a:pt x="594547" y="1104900"/>
                </a:lnTo>
                <a:lnTo>
                  <a:pt x="594103" y="1092200"/>
                </a:lnTo>
                <a:close/>
              </a:path>
              <a:path w="834390" h="2755900">
                <a:moveTo>
                  <a:pt x="619201" y="939800"/>
                </a:moveTo>
                <a:lnTo>
                  <a:pt x="68872" y="939800"/>
                </a:lnTo>
                <a:lnTo>
                  <a:pt x="61862" y="952500"/>
                </a:lnTo>
                <a:lnTo>
                  <a:pt x="583526" y="952500"/>
                </a:lnTo>
                <a:lnTo>
                  <a:pt x="619201" y="939800"/>
                </a:lnTo>
                <a:close/>
              </a:path>
              <a:path w="834390" h="2755900">
                <a:moveTo>
                  <a:pt x="591502" y="406400"/>
                </a:moveTo>
                <a:lnTo>
                  <a:pt x="149015" y="406400"/>
                </a:lnTo>
                <a:lnTo>
                  <a:pt x="147791" y="419100"/>
                </a:lnTo>
                <a:lnTo>
                  <a:pt x="145021" y="419100"/>
                </a:lnTo>
                <a:lnTo>
                  <a:pt x="133671" y="431800"/>
                </a:lnTo>
                <a:lnTo>
                  <a:pt x="91588" y="431800"/>
                </a:lnTo>
                <a:lnTo>
                  <a:pt x="64825" y="444500"/>
                </a:lnTo>
                <a:lnTo>
                  <a:pt x="39736" y="457200"/>
                </a:lnTo>
                <a:lnTo>
                  <a:pt x="25971" y="469900"/>
                </a:lnTo>
                <a:lnTo>
                  <a:pt x="19456" y="469900"/>
                </a:lnTo>
                <a:lnTo>
                  <a:pt x="18757" y="482600"/>
                </a:lnTo>
                <a:lnTo>
                  <a:pt x="18414" y="482600"/>
                </a:lnTo>
                <a:lnTo>
                  <a:pt x="17675" y="520700"/>
                </a:lnTo>
                <a:lnTo>
                  <a:pt x="15039" y="647700"/>
                </a:lnTo>
                <a:lnTo>
                  <a:pt x="14300" y="685800"/>
                </a:lnTo>
                <a:lnTo>
                  <a:pt x="13957" y="685800"/>
                </a:lnTo>
                <a:lnTo>
                  <a:pt x="14985" y="698500"/>
                </a:lnTo>
                <a:lnTo>
                  <a:pt x="10528" y="698500"/>
                </a:lnTo>
                <a:lnTo>
                  <a:pt x="8379" y="711200"/>
                </a:lnTo>
                <a:lnTo>
                  <a:pt x="7778" y="723900"/>
                </a:lnTo>
                <a:lnTo>
                  <a:pt x="7435" y="736600"/>
                </a:lnTo>
                <a:lnTo>
                  <a:pt x="6057" y="736600"/>
                </a:lnTo>
                <a:lnTo>
                  <a:pt x="2971" y="749300"/>
                </a:lnTo>
                <a:lnTo>
                  <a:pt x="8127" y="749300"/>
                </a:lnTo>
                <a:lnTo>
                  <a:pt x="9499" y="762000"/>
                </a:lnTo>
                <a:lnTo>
                  <a:pt x="8127" y="762000"/>
                </a:lnTo>
                <a:lnTo>
                  <a:pt x="4013" y="774700"/>
                </a:lnTo>
                <a:lnTo>
                  <a:pt x="7099" y="774700"/>
                </a:lnTo>
                <a:lnTo>
                  <a:pt x="5041" y="787400"/>
                </a:lnTo>
                <a:lnTo>
                  <a:pt x="1943" y="800100"/>
                </a:lnTo>
                <a:lnTo>
                  <a:pt x="353" y="812800"/>
                </a:lnTo>
                <a:lnTo>
                  <a:pt x="19" y="825500"/>
                </a:lnTo>
                <a:lnTo>
                  <a:pt x="646" y="850900"/>
                </a:lnTo>
                <a:lnTo>
                  <a:pt x="1943" y="863600"/>
                </a:lnTo>
                <a:lnTo>
                  <a:pt x="7390" y="876300"/>
                </a:lnTo>
                <a:lnTo>
                  <a:pt x="18207" y="901700"/>
                </a:lnTo>
                <a:lnTo>
                  <a:pt x="30759" y="914400"/>
                </a:lnTo>
                <a:lnTo>
                  <a:pt x="41414" y="927100"/>
                </a:lnTo>
                <a:lnTo>
                  <a:pt x="50744" y="939800"/>
                </a:lnTo>
                <a:lnTo>
                  <a:pt x="622630" y="939800"/>
                </a:lnTo>
                <a:lnTo>
                  <a:pt x="635793" y="901700"/>
                </a:lnTo>
                <a:lnTo>
                  <a:pt x="643915" y="850900"/>
                </a:lnTo>
                <a:lnTo>
                  <a:pt x="647807" y="800100"/>
                </a:lnTo>
                <a:lnTo>
                  <a:pt x="648282" y="749300"/>
                </a:lnTo>
                <a:lnTo>
                  <a:pt x="646151" y="698500"/>
                </a:lnTo>
                <a:lnTo>
                  <a:pt x="642227" y="660400"/>
                </a:lnTo>
                <a:lnTo>
                  <a:pt x="637320" y="609600"/>
                </a:lnTo>
                <a:lnTo>
                  <a:pt x="632244" y="558800"/>
                </a:lnTo>
                <a:lnTo>
                  <a:pt x="621763" y="495300"/>
                </a:lnTo>
                <a:lnTo>
                  <a:pt x="610682" y="444500"/>
                </a:lnTo>
                <a:lnTo>
                  <a:pt x="600197" y="419100"/>
                </a:lnTo>
                <a:lnTo>
                  <a:pt x="591502" y="406400"/>
                </a:lnTo>
                <a:close/>
              </a:path>
              <a:path w="834390" h="2755900">
                <a:moveTo>
                  <a:pt x="401032" y="25400"/>
                </a:moveTo>
                <a:lnTo>
                  <a:pt x="204974" y="25400"/>
                </a:lnTo>
                <a:lnTo>
                  <a:pt x="197100" y="38100"/>
                </a:lnTo>
                <a:lnTo>
                  <a:pt x="181292" y="38100"/>
                </a:lnTo>
                <a:lnTo>
                  <a:pt x="173745" y="50800"/>
                </a:lnTo>
                <a:lnTo>
                  <a:pt x="166838" y="50800"/>
                </a:lnTo>
                <a:lnTo>
                  <a:pt x="161023" y="63500"/>
                </a:lnTo>
                <a:lnTo>
                  <a:pt x="156756" y="63500"/>
                </a:lnTo>
                <a:lnTo>
                  <a:pt x="154465" y="76200"/>
                </a:lnTo>
                <a:lnTo>
                  <a:pt x="153535" y="76200"/>
                </a:lnTo>
                <a:lnTo>
                  <a:pt x="153307" y="88900"/>
                </a:lnTo>
                <a:lnTo>
                  <a:pt x="153123" y="101600"/>
                </a:lnTo>
                <a:lnTo>
                  <a:pt x="150076" y="114300"/>
                </a:lnTo>
                <a:lnTo>
                  <a:pt x="147635" y="114300"/>
                </a:lnTo>
                <a:lnTo>
                  <a:pt x="145992" y="127000"/>
                </a:lnTo>
                <a:lnTo>
                  <a:pt x="145338" y="139700"/>
                </a:lnTo>
                <a:lnTo>
                  <a:pt x="145966" y="152400"/>
                </a:lnTo>
                <a:lnTo>
                  <a:pt x="147739" y="165100"/>
                </a:lnTo>
                <a:lnTo>
                  <a:pt x="150292" y="177800"/>
                </a:lnTo>
                <a:lnTo>
                  <a:pt x="154114" y="177800"/>
                </a:lnTo>
                <a:lnTo>
                  <a:pt x="153517" y="190500"/>
                </a:lnTo>
                <a:lnTo>
                  <a:pt x="154292" y="190500"/>
                </a:lnTo>
                <a:lnTo>
                  <a:pt x="155757" y="203200"/>
                </a:lnTo>
                <a:lnTo>
                  <a:pt x="157767" y="203200"/>
                </a:lnTo>
                <a:lnTo>
                  <a:pt x="160255" y="215900"/>
                </a:lnTo>
                <a:lnTo>
                  <a:pt x="163156" y="215900"/>
                </a:lnTo>
                <a:lnTo>
                  <a:pt x="161937" y="228600"/>
                </a:lnTo>
                <a:lnTo>
                  <a:pt x="157987" y="228600"/>
                </a:lnTo>
                <a:lnTo>
                  <a:pt x="155867" y="241300"/>
                </a:lnTo>
                <a:lnTo>
                  <a:pt x="153930" y="254000"/>
                </a:lnTo>
                <a:lnTo>
                  <a:pt x="155798" y="266700"/>
                </a:lnTo>
                <a:lnTo>
                  <a:pt x="160412" y="279400"/>
                </a:lnTo>
                <a:lnTo>
                  <a:pt x="166712" y="292100"/>
                </a:lnTo>
                <a:lnTo>
                  <a:pt x="170459" y="292100"/>
                </a:lnTo>
                <a:lnTo>
                  <a:pt x="174574" y="304800"/>
                </a:lnTo>
                <a:lnTo>
                  <a:pt x="176326" y="304800"/>
                </a:lnTo>
                <a:lnTo>
                  <a:pt x="177330" y="317500"/>
                </a:lnTo>
                <a:lnTo>
                  <a:pt x="177095" y="317500"/>
                </a:lnTo>
                <a:lnTo>
                  <a:pt x="176069" y="330200"/>
                </a:lnTo>
                <a:lnTo>
                  <a:pt x="174701" y="342900"/>
                </a:lnTo>
                <a:lnTo>
                  <a:pt x="171107" y="342900"/>
                </a:lnTo>
                <a:lnTo>
                  <a:pt x="166978" y="355600"/>
                </a:lnTo>
                <a:lnTo>
                  <a:pt x="160939" y="368300"/>
                </a:lnTo>
                <a:lnTo>
                  <a:pt x="155306" y="381000"/>
                </a:lnTo>
                <a:lnTo>
                  <a:pt x="152057" y="381000"/>
                </a:lnTo>
                <a:lnTo>
                  <a:pt x="150863" y="393700"/>
                </a:lnTo>
                <a:lnTo>
                  <a:pt x="150077" y="406400"/>
                </a:lnTo>
                <a:lnTo>
                  <a:pt x="584682" y="406400"/>
                </a:lnTo>
                <a:lnTo>
                  <a:pt x="575954" y="393700"/>
                </a:lnTo>
                <a:lnTo>
                  <a:pt x="563818" y="381000"/>
                </a:lnTo>
                <a:lnTo>
                  <a:pt x="551398" y="368300"/>
                </a:lnTo>
                <a:lnTo>
                  <a:pt x="541820" y="355600"/>
                </a:lnTo>
                <a:lnTo>
                  <a:pt x="537568" y="330200"/>
                </a:lnTo>
                <a:lnTo>
                  <a:pt x="536519" y="317500"/>
                </a:lnTo>
                <a:lnTo>
                  <a:pt x="535738" y="304800"/>
                </a:lnTo>
                <a:lnTo>
                  <a:pt x="532295" y="279400"/>
                </a:lnTo>
                <a:lnTo>
                  <a:pt x="527149" y="279400"/>
                </a:lnTo>
                <a:lnTo>
                  <a:pt x="520582" y="266700"/>
                </a:lnTo>
                <a:lnTo>
                  <a:pt x="513724" y="254000"/>
                </a:lnTo>
                <a:lnTo>
                  <a:pt x="499390" y="215900"/>
                </a:lnTo>
                <a:lnTo>
                  <a:pt x="495198" y="177800"/>
                </a:lnTo>
                <a:lnTo>
                  <a:pt x="488818" y="152400"/>
                </a:lnTo>
                <a:lnTo>
                  <a:pt x="479345" y="139700"/>
                </a:lnTo>
                <a:lnTo>
                  <a:pt x="467848" y="114300"/>
                </a:lnTo>
                <a:lnTo>
                  <a:pt x="455396" y="101600"/>
                </a:lnTo>
                <a:lnTo>
                  <a:pt x="445170" y="76200"/>
                </a:lnTo>
                <a:lnTo>
                  <a:pt x="436530" y="63500"/>
                </a:lnTo>
                <a:lnTo>
                  <a:pt x="426471" y="50800"/>
                </a:lnTo>
                <a:lnTo>
                  <a:pt x="411987" y="38100"/>
                </a:lnTo>
                <a:lnTo>
                  <a:pt x="401032" y="25400"/>
                </a:lnTo>
                <a:close/>
              </a:path>
              <a:path w="834390" h="2755900">
                <a:moveTo>
                  <a:pt x="382875" y="12700"/>
                </a:moveTo>
                <a:lnTo>
                  <a:pt x="222923" y="12700"/>
                </a:lnTo>
                <a:lnTo>
                  <a:pt x="217957" y="25400"/>
                </a:lnTo>
                <a:lnTo>
                  <a:pt x="391336" y="25400"/>
                </a:lnTo>
                <a:lnTo>
                  <a:pt x="382875" y="12700"/>
                </a:lnTo>
                <a:close/>
              </a:path>
              <a:path w="834390" h="2755900">
                <a:moveTo>
                  <a:pt x="361781" y="0"/>
                </a:moveTo>
                <a:lnTo>
                  <a:pt x="248080" y="0"/>
                </a:lnTo>
                <a:lnTo>
                  <a:pt x="238056" y="12700"/>
                </a:lnTo>
                <a:lnTo>
                  <a:pt x="375627" y="12700"/>
                </a:lnTo>
                <a:lnTo>
                  <a:pt x="361781" y="0"/>
                </a:lnTo>
                <a:close/>
              </a:path>
            </a:pathLst>
          </a:custGeom>
          <a:solidFill>
            <a:srgbClr val="FFFFFF"/>
          </a:solidFill>
        </p:spPr>
        <p:txBody>
          <a:bodyPr wrap="square" lIns="0" tIns="0" rIns="0" bIns="0" rtlCol="0"/>
          <a:lstStyle/>
          <a:p>
            <a:endParaRPr/>
          </a:p>
        </p:txBody>
      </p:sp>
      <p:sp>
        <p:nvSpPr>
          <p:cNvPr id="11" name="object 11"/>
          <p:cNvSpPr/>
          <p:nvPr/>
        </p:nvSpPr>
        <p:spPr>
          <a:xfrm>
            <a:off x="13512083" y="5318103"/>
            <a:ext cx="228600" cy="228600"/>
          </a:xfrm>
          <a:custGeom>
            <a:avLst/>
            <a:gdLst/>
            <a:ahLst/>
            <a:cxnLst/>
            <a:rect l="l" t="t" r="r" b="b"/>
            <a:pathLst>
              <a:path w="228600" h="228600">
                <a:moveTo>
                  <a:pt x="228600" y="0"/>
                </a:moveTo>
                <a:lnTo>
                  <a:pt x="0" y="0"/>
                </a:lnTo>
                <a:lnTo>
                  <a:pt x="0" y="228600"/>
                </a:lnTo>
              </a:path>
            </a:pathLst>
          </a:custGeom>
          <a:ln w="38100">
            <a:solidFill>
              <a:srgbClr val="FFFFFF"/>
            </a:solidFill>
          </a:ln>
        </p:spPr>
        <p:txBody>
          <a:bodyPr wrap="square" lIns="0" tIns="0" rIns="0" bIns="0" rtlCol="0"/>
          <a:lstStyle/>
          <a:p>
            <a:endParaRPr/>
          </a:p>
        </p:txBody>
      </p:sp>
      <p:sp>
        <p:nvSpPr>
          <p:cNvPr id="12" name="object 12"/>
          <p:cNvSpPr/>
          <p:nvPr/>
        </p:nvSpPr>
        <p:spPr>
          <a:xfrm>
            <a:off x="14413007" y="5318103"/>
            <a:ext cx="228600" cy="228600"/>
          </a:xfrm>
          <a:custGeom>
            <a:avLst/>
            <a:gdLst/>
            <a:ahLst/>
            <a:cxnLst/>
            <a:rect l="l" t="t" r="r" b="b"/>
            <a:pathLst>
              <a:path w="228600" h="228600">
                <a:moveTo>
                  <a:pt x="0" y="0"/>
                </a:moveTo>
                <a:lnTo>
                  <a:pt x="228600" y="0"/>
                </a:lnTo>
                <a:lnTo>
                  <a:pt x="228600" y="228600"/>
                </a:lnTo>
              </a:path>
            </a:pathLst>
          </a:custGeom>
          <a:ln w="38100">
            <a:solidFill>
              <a:srgbClr val="FFFFFF"/>
            </a:solidFill>
          </a:ln>
        </p:spPr>
        <p:txBody>
          <a:bodyPr wrap="square" lIns="0" tIns="0" rIns="0" bIns="0" rtlCol="0"/>
          <a:lstStyle/>
          <a:p>
            <a:endParaRPr/>
          </a:p>
        </p:txBody>
      </p:sp>
      <p:sp>
        <p:nvSpPr>
          <p:cNvPr id="13" name="object 13"/>
          <p:cNvSpPr/>
          <p:nvPr/>
        </p:nvSpPr>
        <p:spPr>
          <a:xfrm>
            <a:off x="13512083" y="8261350"/>
            <a:ext cx="228600" cy="228600"/>
          </a:xfrm>
          <a:custGeom>
            <a:avLst/>
            <a:gdLst/>
            <a:ahLst/>
            <a:cxnLst/>
            <a:rect l="l" t="t" r="r" b="b"/>
            <a:pathLst>
              <a:path w="228600" h="228600">
                <a:moveTo>
                  <a:pt x="228600" y="228600"/>
                </a:moveTo>
                <a:lnTo>
                  <a:pt x="0" y="228600"/>
                </a:lnTo>
                <a:lnTo>
                  <a:pt x="0" y="0"/>
                </a:lnTo>
              </a:path>
            </a:pathLst>
          </a:custGeom>
          <a:ln w="38100">
            <a:solidFill>
              <a:srgbClr val="FFFFFF"/>
            </a:solidFill>
          </a:ln>
        </p:spPr>
        <p:txBody>
          <a:bodyPr wrap="square" lIns="0" tIns="0" rIns="0" bIns="0" rtlCol="0"/>
          <a:lstStyle/>
          <a:p>
            <a:endParaRPr/>
          </a:p>
        </p:txBody>
      </p:sp>
      <p:sp>
        <p:nvSpPr>
          <p:cNvPr id="14" name="object 14"/>
          <p:cNvSpPr/>
          <p:nvPr/>
        </p:nvSpPr>
        <p:spPr>
          <a:xfrm>
            <a:off x="14413007" y="8261350"/>
            <a:ext cx="228600" cy="228600"/>
          </a:xfrm>
          <a:custGeom>
            <a:avLst/>
            <a:gdLst/>
            <a:ahLst/>
            <a:cxnLst/>
            <a:rect l="l" t="t" r="r" b="b"/>
            <a:pathLst>
              <a:path w="228600" h="228600">
                <a:moveTo>
                  <a:pt x="0" y="228600"/>
                </a:moveTo>
                <a:lnTo>
                  <a:pt x="228600" y="228600"/>
                </a:lnTo>
                <a:lnTo>
                  <a:pt x="228600" y="0"/>
                </a:lnTo>
              </a:path>
            </a:pathLst>
          </a:custGeom>
          <a:ln w="38100">
            <a:solidFill>
              <a:srgbClr val="FFFFFF"/>
            </a:solidFill>
          </a:ln>
        </p:spPr>
        <p:txBody>
          <a:bodyPr wrap="square" lIns="0" tIns="0" rIns="0" bIns="0" rtlCol="0"/>
          <a:lstStyle/>
          <a:p>
            <a:endParaRPr/>
          </a:p>
        </p:txBody>
      </p:sp>
      <p:sp>
        <p:nvSpPr>
          <p:cNvPr id="15" name="object 15"/>
          <p:cNvSpPr/>
          <p:nvPr/>
        </p:nvSpPr>
        <p:spPr>
          <a:xfrm>
            <a:off x="12520176" y="5526590"/>
            <a:ext cx="784225" cy="2755900"/>
          </a:xfrm>
          <a:custGeom>
            <a:avLst/>
            <a:gdLst/>
            <a:ahLst/>
            <a:cxnLst/>
            <a:rect l="l" t="t" r="r" b="b"/>
            <a:pathLst>
              <a:path w="784225" h="2755900">
                <a:moveTo>
                  <a:pt x="411092" y="2628900"/>
                </a:moveTo>
                <a:lnTo>
                  <a:pt x="274202" y="2628900"/>
                </a:lnTo>
                <a:lnTo>
                  <a:pt x="278055" y="2641600"/>
                </a:lnTo>
                <a:lnTo>
                  <a:pt x="281317" y="2654300"/>
                </a:lnTo>
                <a:lnTo>
                  <a:pt x="283689" y="2667000"/>
                </a:lnTo>
                <a:lnTo>
                  <a:pt x="284870" y="2679700"/>
                </a:lnTo>
                <a:lnTo>
                  <a:pt x="288489" y="2705100"/>
                </a:lnTo>
                <a:lnTo>
                  <a:pt x="296325" y="2730500"/>
                </a:lnTo>
                <a:lnTo>
                  <a:pt x="306705" y="2743200"/>
                </a:lnTo>
                <a:lnTo>
                  <a:pt x="317954" y="2755900"/>
                </a:lnTo>
                <a:lnTo>
                  <a:pt x="487496" y="2755900"/>
                </a:lnTo>
                <a:lnTo>
                  <a:pt x="481822" y="2743200"/>
                </a:lnTo>
                <a:lnTo>
                  <a:pt x="468858" y="2730500"/>
                </a:lnTo>
                <a:lnTo>
                  <a:pt x="452520" y="2705100"/>
                </a:lnTo>
                <a:lnTo>
                  <a:pt x="436148" y="2692400"/>
                </a:lnTo>
                <a:lnTo>
                  <a:pt x="423084" y="2692400"/>
                </a:lnTo>
                <a:lnTo>
                  <a:pt x="420645" y="2679700"/>
                </a:lnTo>
                <a:lnTo>
                  <a:pt x="418231" y="2679700"/>
                </a:lnTo>
                <a:lnTo>
                  <a:pt x="416253" y="2667000"/>
                </a:lnTo>
                <a:lnTo>
                  <a:pt x="415121" y="2667000"/>
                </a:lnTo>
                <a:lnTo>
                  <a:pt x="413545" y="2641600"/>
                </a:lnTo>
                <a:lnTo>
                  <a:pt x="411092" y="2628900"/>
                </a:lnTo>
                <a:close/>
              </a:path>
              <a:path w="784225" h="2755900">
                <a:moveTo>
                  <a:pt x="367670" y="2400300"/>
                </a:moveTo>
                <a:lnTo>
                  <a:pt x="269592" y="2400300"/>
                </a:lnTo>
                <a:lnTo>
                  <a:pt x="267300" y="2425700"/>
                </a:lnTo>
                <a:lnTo>
                  <a:pt x="263374" y="2438400"/>
                </a:lnTo>
                <a:lnTo>
                  <a:pt x="259064" y="2451100"/>
                </a:lnTo>
                <a:lnTo>
                  <a:pt x="255622" y="2463800"/>
                </a:lnTo>
                <a:lnTo>
                  <a:pt x="245160" y="2476500"/>
                </a:lnTo>
                <a:lnTo>
                  <a:pt x="238840" y="2489200"/>
                </a:lnTo>
                <a:lnTo>
                  <a:pt x="234114" y="2501900"/>
                </a:lnTo>
                <a:lnTo>
                  <a:pt x="228431" y="2514600"/>
                </a:lnTo>
                <a:lnTo>
                  <a:pt x="227039" y="2540000"/>
                </a:lnTo>
                <a:lnTo>
                  <a:pt x="231365" y="2552700"/>
                </a:lnTo>
                <a:lnTo>
                  <a:pt x="239129" y="2565400"/>
                </a:lnTo>
                <a:lnTo>
                  <a:pt x="248053" y="2578100"/>
                </a:lnTo>
                <a:lnTo>
                  <a:pt x="250249" y="2578100"/>
                </a:lnTo>
                <a:lnTo>
                  <a:pt x="252228" y="2590800"/>
                </a:lnTo>
                <a:lnTo>
                  <a:pt x="253793" y="2603500"/>
                </a:lnTo>
                <a:lnTo>
                  <a:pt x="254746" y="2616200"/>
                </a:lnTo>
                <a:lnTo>
                  <a:pt x="255782" y="2641600"/>
                </a:lnTo>
                <a:lnTo>
                  <a:pt x="256659" y="2667000"/>
                </a:lnTo>
                <a:lnTo>
                  <a:pt x="257851" y="2692400"/>
                </a:lnTo>
                <a:lnTo>
                  <a:pt x="272907" y="2692400"/>
                </a:lnTo>
                <a:lnTo>
                  <a:pt x="272927" y="2679700"/>
                </a:lnTo>
                <a:lnTo>
                  <a:pt x="273269" y="2667000"/>
                </a:lnTo>
                <a:lnTo>
                  <a:pt x="273753" y="2641600"/>
                </a:lnTo>
                <a:lnTo>
                  <a:pt x="274202" y="2628900"/>
                </a:lnTo>
                <a:lnTo>
                  <a:pt x="411092" y="2628900"/>
                </a:lnTo>
                <a:lnTo>
                  <a:pt x="408320" y="2603500"/>
                </a:lnTo>
                <a:lnTo>
                  <a:pt x="405787" y="2590800"/>
                </a:lnTo>
                <a:lnTo>
                  <a:pt x="401629" y="2578100"/>
                </a:lnTo>
                <a:lnTo>
                  <a:pt x="395444" y="2552700"/>
                </a:lnTo>
                <a:lnTo>
                  <a:pt x="389976" y="2527300"/>
                </a:lnTo>
                <a:lnTo>
                  <a:pt x="387969" y="2514600"/>
                </a:lnTo>
                <a:lnTo>
                  <a:pt x="388108" y="2501900"/>
                </a:lnTo>
                <a:lnTo>
                  <a:pt x="531832" y="2501900"/>
                </a:lnTo>
                <a:lnTo>
                  <a:pt x="528183" y="2476500"/>
                </a:lnTo>
                <a:lnTo>
                  <a:pt x="527123" y="2451100"/>
                </a:lnTo>
                <a:lnTo>
                  <a:pt x="529172" y="2438400"/>
                </a:lnTo>
                <a:lnTo>
                  <a:pt x="531056" y="2425700"/>
                </a:lnTo>
                <a:lnTo>
                  <a:pt x="533098" y="2413000"/>
                </a:lnTo>
                <a:lnTo>
                  <a:pt x="368436" y="2413000"/>
                </a:lnTo>
                <a:lnTo>
                  <a:pt x="367670" y="2400300"/>
                </a:lnTo>
                <a:close/>
              </a:path>
              <a:path w="784225" h="2755900">
                <a:moveTo>
                  <a:pt x="531832" y="2501900"/>
                </a:moveTo>
                <a:lnTo>
                  <a:pt x="388912" y="2501900"/>
                </a:lnTo>
                <a:lnTo>
                  <a:pt x="400841" y="2514600"/>
                </a:lnTo>
                <a:lnTo>
                  <a:pt x="413280" y="2527300"/>
                </a:lnTo>
                <a:lnTo>
                  <a:pt x="427721" y="2552700"/>
                </a:lnTo>
                <a:lnTo>
                  <a:pt x="440148" y="2565400"/>
                </a:lnTo>
                <a:lnTo>
                  <a:pt x="449397" y="2590800"/>
                </a:lnTo>
                <a:lnTo>
                  <a:pt x="454301" y="2616200"/>
                </a:lnTo>
                <a:lnTo>
                  <a:pt x="457655" y="2628900"/>
                </a:lnTo>
                <a:lnTo>
                  <a:pt x="488248" y="2667000"/>
                </a:lnTo>
                <a:lnTo>
                  <a:pt x="559271" y="2692400"/>
                </a:lnTo>
                <a:lnTo>
                  <a:pt x="639848" y="2692400"/>
                </a:lnTo>
                <a:lnTo>
                  <a:pt x="658245" y="2679700"/>
                </a:lnTo>
                <a:lnTo>
                  <a:pt x="662481" y="2679700"/>
                </a:lnTo>
                <a:lnTo>
                  <a:pt x="656955" y="2667000"/>
                </a:lnTo>
                <a:lnTo>
                  <a:pt x="646071" y="2667000"/>
                </a:lnTo>
                <a:lnTo>
                  <a:pt x="627591" y="2654300"/>
                </a:lnTo>
                <a:lnTo>
                  <a:pt x="602162" y="2628900"/>
                </a:lnTo>
                <a:lnTo>
                  <a:pt x="578535" y="2603500"/>
                </a:lnTo>
                <a:lnTo>
                  <a:pt x="565464" y="2590800"/>
                </a:lnTo>
                <a:lnTo>
                  <a:pt x="557755" y="2590800"/>
                </a:lnTo>
                <a:lnTo>
                  <a:pt x="552535" y="2578100"/>
                </a:lnTo>
                <a:lnTo>
                  <a:pt x="547916" y="2578100"/>
                </a:lnTo>
                <a:lnTo>
                  <a:pt x="544953" y="2565400"/>
                </a:lnTo>
                <a:lnTo>
                  <a:pt x="540321" y="2540000"/>
                </a:lnTo>
                <a:lnTo>
                  <a:pt x="533657" y="2514600"/>
                </a:lnTo>
                <a:lnTo>
                  <a:pt x="531832" y="2501900"/>
                </a:lnTo>
                <a:close/>
              </a:path>
              <a:path w="784225" h="2755900">
                <a:moveTo>
                  <a:pt x="730165" y="1612900"/>
                </a:moveTo>
                <a:lnTo>
                  <a:pt x="475497" y="1612900"/>
                </a:lnTo>
                <a:lnTo>
                  <a:pt x="475599" y="1625600"/>
                </a:lnTo>
                <a:lnTo>
                  <a:pt x="480272" y="1625600"/>
                </a:lnTo>
                <a:lnTo>
                  <a:pt x="484362" y="1638300"/>
                </a:lnTo>
                <a:lnTo>
                  <a:pt x="489327" y="1663700"/>
                </a:lnTo>
                <a:lnTo>
                  <a:pt x="502456" y="1701800"/>
                </a:lnTo>
                <a:lnTo>
                  <a:pt x="516021" y="1752600"/>
                </a:lnTo>
                <a:lnTo>
                  <a:pt x="527070" y="1778000"/>
                </a:lnTo>
                <a:lnTo>
                  <a:pt x="532647" y="1803400"/>
                </a:lnTo>
                <a:lnTo>
                  <a:pt x="534184" y="1803400"/>
                </a:lnTo>
                <a:lnTo>
                  <a:pt x="535009" y="1816100"/>
                </a:lnTo>
                <a:lnTo>
                  <a:pt x="538046" y="1828800"/>
                </a:lnTo>
                <a:lnTo>
                  <a:pt x="540989" y="1841500"/>
                </a:lnTo>
                <a:lnTo>
                  <a:pt x="543216" y="1854200"/>
                </a:lnTo>
                <a:lnTo>
                  <a:pt x="544102" y="1854200"/>
                </a:lnTo>
                <a:lnTo>
                  <a:pt x="551888" y="1905000"/>
                </a:lnTo>
                <a:lnTo>
                  <a:pt x="552269" y="1905000"/>
                </a:lnTo>
                <a:lnTo>
                  <a:pt x="552891" y="1917700"/>
                </a:lnTo>
                <a:lnTo>
                  <a:pt x="551989" y="1917700"/>
                </a:lnTo>
                <a:lnTo>
                  <a:pt x="551418" y="1930400"/>
                </a:lnTo>
                <a:lnTo>
                  <a:pt x="550135" y="1930400"/>
                </a:lnTo>
                <a:lnTo>
                  <a:pt x="540591" y="1943100"/>
                </a:lnTo>
                <a:lnTo>
                  <a:pt x="530251" y="1968500"/>
                </a:lnTo>
                <a:lnTo>
                  <a:pt x="519747" y="1993900"/>
                </a:lnTo>
                <a:lnTo>
                  <a:pt x="509711" y="2006600"/>
                </a:lnTo>
                <a:lnTo>
                  <a:pt x="491912" y="2057400"/>
                </a:lnTo>
                <a:lnTo>
                  <a:pt x="477705" y="2095500"/>
                </a:lnTo>
                <a:lnTo>
                  <a:pt x="465682" y="2146300"/>
                </a:lnTo>
                <a:lnTo>
                  <a:pt x="454438" y="2184400"/>
                </a:lnTo>
                <a:lnTo>
                  <a:pt x="442568" y="2235200"/>
                </a:lnTo>
                <a:lnTo>
                  <a:pt x="428665" y="2273300"/>
                </a:lnTo>
                <a:lnTo>
                  <a:pt x="411324" y="2324100"/>
                </a:lnTo>
                <a:lnTo>
                  <a:pt x="412010" y="2324100"/>
                </a:lnTo>
                <a:lnTo>
                  <a:pt x="420252" y="2336800"/>
                </a:lnTo>
                <a:lnTo>
                  <a:pt x="429117" y="2336800"/>
                </a:lnTo>
                <a:lnTo>
                  <a:pt x="418337" y="2349500"/>
                </a:lnTo>
                <a:lnTo>
                  <a:pt x="410217" y="2362200"/>
                </a:lnTo>
                <a:lnTo>
                  <a:pt x="404401" y="2374900"/>
                </a:lnTo>
                <a:lnTo>
                  <a:pt x="398294" y="2374900"/>
                </a:lnTo>
                <a:lnTo>
                  <a:pt x="383368" y="2387600"/>
                </a:lnTo>
                <a:lnTo>
                  <a:pt x="374245" y="2400300"/>
                </a:lnTo>
                <a:lnTo>
                  <a:pt x="369681" y="2413000"/>
                </a:lnTo>
                <a:lnTo>
                  <a:pt x="533098" y="2413000"/>
                </a:lnTo>
                <a:lnTo>
                  <a:pt x="535619" y="2400300"/>
                </a:lnTo>
                <a:lnTo>
                  <a:pt x="536165" y="2400300"/>
                </a:lnTo>
                <a:lnTo>
                  <a:pt x="536990" y="2387600"/>
                </a:lnTo>
                <a:lnTo>
                  <a:pt x="549970" y="2387600"/>
                </a:lnTo>
                <a:lnTo>
                  <a:pt x="627668" y="2209800"/>
                </a:lnTo>
                <a:lnTo>
                  <a:pt x="644599" y="2171700"/>
                </a:lnTo>
                <a:lnTo>
                  <a:pt x="658486" y="2146300"/>
                </a:lnTo>
                <a:lnTo>
                  <a:pt x="673572" y="2108200"/>
                </a:lnTo>
                <a:lnTo>
                  <a:pt x="695594" y="2070100"/>
                </a:lnTo>
                <a:lnTo>
                  <a:pt x="709275" y="2044700"/>
                </a:lnTo>
                <a:lnTo>
                  <a:pt x="721485" y="2006600"/>
                </a:lnTo>
                <a:lnTo>
                  <a:pt x="731542" y="1981200"/>
                </a:lnTo>
                <a:lnTo>
                  <a:pt x="744861" y="1943100"/>
                </a:lnTo>
                <a:lnTo>
                  <a:pt x="747388" y="1892300"/>
                </a:lnTo>
                <a:lnTo>
                  <a:pt x="746278" y="1828800"/>
                </a:lnTo>
                <a:lnTo>
                  <a:pt x="744528" y="1778000"/>
                </a:lnTo>
                <a:lnTo>
                  <a:pt x="743086" y="1739900"/>
                </a:lnTo>
                <a:lnTo>
                  <a:pt x="740775" y="1714500"/>
                </a:lnTo>
                <a:lnTo>
                  <a:pt x="736100" y="1663700"/>
                </a:lnTo>
                <a:lnTo>
                  <a:pt x="730165" y="1612900"/>
                </a:lnTo>
                <a:close/>
              </a:path>
              <a:path w="784225" h="2755900">
                <a:moveTo>
                  <a:pt x="366480" y="2374900"/>
                </a:moveTo>
                <a:lnTo>
                  <a:pt x="267509" y="2374900"/>
                </a:lnTo>
                <a:lnTo>
                  <a:pt x="268556" y="2387600"/>
                </a:lnTo>
                <a:lnTo>
                  <a:pt x="269274" y="2400300"/>
                </a:lnTo>
                <a:lnTo>
                  <a:pt x="367096" y="2400300"/>
                </a:lnTo>
                <a:lnTo>
                  <a:pt x="366704" y="2387600"/>
                </a:lnTo>
                <a:lnTo>
                  <a:pt x="366480" y="2374900"/>
                </a:lnTo>
                <a:close/>
              </a:path>
              <a:path w="784225" h="2755900">
                <a:moveTo>
                  <a:pt x="782329" y="990600"/>
                </a:moveTo>
                <a:lnTo>
                  <a:pt x="15274" y="990600"/>
                </a:lnTo>
                <a:lnTo>
                  <a:pt x="20507" y="1003300"/>
                </a:lnTo>
                <a:lnTo>
                  <a:pt x="21243" y="1003300"/>
                </a:lnTo>
                <a:lnTo>
                  <a:pt x="33233" y="1016000"/>
                </a:lnTo>
                <a:lnTo>
                  <a:pt x="65146" y="1028700"/>
                </a:lnTo>
                <a:lnTo>
                  <a:pt x="117611" y="1054100"/>
                </a:lnTo>
                <a:lnTo>
                  <a:pt x="191258" y="1092200"/>
                </a:lnTo>
                <a:lnTo>
                  <a:pt x="189252" y="1092200"/>
                </a:lnTo>
                <a:lnTo>
                  <a:pt x="182800" y="1104900"/>
                </a:lnTo>
                <a:lnTo>
                  <a:pt x="175964" y="1130300"/>
                </a:lnTo>
                <a:lnTo>
                  <a:pt x="167451" y="1168400"/>
                </a:lnTo>
                <a:lnTo>
                  <a:pt x="160706" y="1193800"/>
                </a:lnTo>
                <a:lnTo>
                  <a:pt x="159178" y="1219200"/>
                </a:lnTo>
                <a:lnTo>
                  <a:pt x="164753" y="1219200"/>
                </a:lnTo>
                <a:lnTo>
                  <a:pt x="168322" y="1231900"/>
                </a:lnTo>
                <a:lnTo>
                  <a:pt x="176907" y="1231900"/>
                </a:lnTo>
                <a:lnTo>
                  <a:pt x="171826" y="1270000"/>
                </a:lnTo>
                <a:lnTo>
                  <a:pt x="170107" y="1308100"/>
                </a:lnTo>
                <a:lnTo>
                  <a:pt x="172586" y="1346200"/>
                </a:lnTo>
                <a:lnTo>
                  <a:pt x="180101" y="1397000"/>
                </a:lnTo>
                <a:lnTo>
                  <a:pt x="193488" y="1460500"/>
                </a:lnTo>
                <a:lnTo>
                  <a:pt x="213585" y="1524000"/>
                </a:lnTo>
                <a:lnTo>
                  <a:pt x="240379" y="1612900"/>
                </a:lnTo>
                <a:lnTo>
                  <a:pt x="257941" y="1689100"/>
                </a:lnTo>
                <a:lnTo>
                  <a:pt x="268051" y="1739900"/>
                </a:lnTo>
                <a:lnTo>
                  <a:pt x="272490" y="1778000"/>
                </a:lnTo>
                <a:lnTo>
                  <a:pt x="273040" y="1803400"/>
                </a:lnTo>
                <a:lnTo>
                  <a:pt x="271480" y="1828800"/>
                </a:lnTo>
                <a:lnTo>
                  <a:pt x="269592" y="1854200"/>
                </a:lnTo>
                <a:lnTo>
                  <a:pt x="263835" y="1879600"/>
                </a:lnTo>
                <a:lnTo>
                  <a:pt x="252739" y="1930400"/>
                </a:lnTo>
                <a:lnTo>
                  <a:pt x="240138" y="1981200"/>
                </a:lnTo>
                <a:lnTo>
                  <a:pt x="229866" y="2032000"/>
                </a:lnTo>
                <a:lnTo>
                  <a:pt x="224225" y="2070100"/>
                </a:lnTo>
                <a:lnTo>
                  <a:pt x="222804" y="2120900"/>
                </a:lnTo>
                <a:lnTo>
                  <a:pt x="224342" y="2159000"/>
                </a:lnTo>
                <a:lnTo>
                  <a:pt x="227580" y="2209800"/>
                </a:lnTo>
                <a:lnTo>
                  <a:pt x="231419" y="2247900"/>
                </a:lnTo>
                <a:lnTo>
                  <a:pt x="235658" y="2286000"/>
                </a:lnTo>
                <a:lnTo>
                  <a:pt x="240296" y="2324100"/>
                </a:lnTo>
                <a:lnTo>
                  <a:pt x="245881" y="2374900"/>
                </a:lnTo>
                <a:lnTo>
                  <a:pt x="377682" y="2374900"/>
                </a:lnTo>
                <a:lnTo>
                  <a:pt x="380819" y="2311400"/>
                </a:lnTo>
                <a:lnTo>
                  <a:pt x="381350" y="2298700"/>
                </a:lnTo>
                <a:lnTo>
                  <a:pt x="383143" y="2260600"/>
                </a:lnTo>
                <a:lnTo>
                  <a:pt x="387686" y="2209800"/>
                </a:lnTo>
                <a:lnTo>
                  <a:pt x="395352" y="2159000"/>
                </a:lnTo>
                <a:lnTo>
                  <a:pt x="405826" y="2108200"/>
                </a:lnTo>
                <a:lnTo>
                  <a:pt x="422659" y="2044700"/>
                </a:lnTo>
                <a:lnTo>
                  <a:pt x="425775" y="2032000"/>
                </a:lnTo>
                <a:lnTo>
                  <a:pt x="427584" y="2006600"/>
                </a:lnTo>
                <a:lnTo>
                  <a:pt x="427529" y="1993900"/>
                </a:lnTo>
                <a:lnTo>
                  <a:pt x="427048" y="1981200"/>
                </a:lnTo>
                <a:lnTo>
                  <a:pt x="428663" y="1968500"/>
                </a:lnTo>
                <a:lnTo>
                  <a:pt x="437105" y="1968500"/>
                </a:lnTo>
                <a:lnTo>
                  <a:pt x="440686" y="1955800"/>
                </a:lnTo>
                <a:lnTo>
                  <a:pt x="442261" y="1955800"/>
                </a:lnTo>
                <a:lnTo>
                  <a:pt x="448137" y="1943100"/>
                </a:lnTo>
                <a:lnTo>
                  <a:pt x="455018" y="1917700"/>
                </a:lnTo>
                <a:lnTo>
                  <a:pt x="460528" y="1905000"/>
                </a:lnTo>
                <a:lnTo>
                  <a:pt x="462289" y="1892300"/>
                </a:lnTo>
                <a:lnTo>
                  <a:pt x="463076" y="1892300"/>
                </a:lnTo>
                <a:lnTo>
                  <a:pt x="463661" y="1879600"/>
                </a:lnTo>
                <a:lnTo>
                  <a:pt x="463915" y="1879600"/>
                </a:lnTo>
                <a:lnTo>
                  <a:pt x="465650" y="1854200"/>
                </a:lnTo>
                <a:lnTo>
                  <a:pt x="468260" y="1803400"/>
                </a:lnTo>
                <a:lnTo>
                  <a:pt x="470710" y="1752600"/>
                </a:lnTo>
                <a:lnTo>
                  <a:pt x="471966" y="1727200"/>
                </a:lnTo>
                <a:lnTo>
                  <a:pt x="472622" y="1701800"/>
                </a:lnTo>
                <a:lnTo>
                  <a:pt x="473675" y="1663700"/>
                </a:lnTo>
                <a:lnTo>
                  <a:pt x="474727" y="1638300"/>
                </a:lnTo>
                <a:lnTo>
                  <a:pt x="475383" y="1612900"/>
                </a:lnTo>
                <a:lnTo>
                  <a:pt x="730165" y="1612900"/>
                </a:lnTo>
                <a:lnTo>
                  <a:pt x="724070" y="1549400"/>
                </a:lnTo>
                <a:lnTo>
                  <a:pt x="718918" y="1485900"/>
                </a:lnTo>
                <a:lnTo>
                  <a:pt x="711681" y="1435100"/>
                </a:lnTo>
                <a:lnTo>
                  <a:pt x="700437" y="1371600"/>
                </a:lnTo>
                <a:lnTo>
                  <a:pt x="687925" y="1320800"/>
                </a:lnTo>
                <a:lnTo>
                  <a:pt x="676883" y="1270000"/>
                </a:lnTo>
                <a:lnTo>
                  <a:pt x="667034" y="1231900"/>
                </a:lnTo>
                <a:lnTo>
                  <a:pt x="662367" y="1193800"/>
                </a:lnTo>
                <a:lnTo>
                  <a:pt x="661031" y="1168400"/>
                </a:lnTo>
                <a:lnTo>
                  <a:pt x="665273" y="1168400"/>
                </a:lnTo>
                <a:lnTo>
                  <a:pt x="667915" y="1155700"/>
                </a:lnTo>
                <a:lnTo>
                  <a:pt x="716273" y="1155700"/>
                </a:lnTo>
                <a:lnTo>
                  <a:pt x="715404" y="1130300"/>
                </a:lnTo>
                <a:lnTo>
                  <a:pt x="714079" y="1104900"/>
                </a:lnTo>
                <a:lnTo>
                  <a:pt x="759152" y="1104900"/>
                </a:lnTo>
                <a:lnTo>
                  <a:pt x="755164" y="1092200"/>
                </a:lnTo>
                <a:lnTo>
                  <a:pt x="758491" y="1079500"/>
                </a:lnTo>
                <a:lnTo>
                  <a:pt x="767432" y="1079500"/>
                </a:lnTo>
                <a:lnTo>
                  <a:pt x="768753" y="1066800"/>
                </a:lnTo>
                <a:lnTo>
                  <a:pt x="772067" y="1054100"/>
                </a:lnTo>
                <a:lnTo>
                  <a:pt x="779687" y="1041400"/>
                </a:lnTo>
                <a:lnTo>
                  <a:pt x="780361" y="1041400"/>
                </a:lnTo>
                <a:lnTo>
                  <a:pt x="773718" y="1028700"/>
                </a:lnTo>
                <a:lnTo>
                  <a:pt x="773718" y="1016000"/>
                </a:lnTo>
                <a:lnTo>
                  <a:pt x="782329" y="1016000"/>
                </a:lnTo>
                <a:lnTo>
                  <a:pt x="783663" y="1003300"/>
                </a:lnTo>
                <a:lnTo>
                  <a:pt x="782329" y="990600"/>
                </a:lnTo>
                <a:close/>
              </a:path>
              <a:path w="784225" h="2755900">
                <a:moveTo>
                  <a:pt x="716273" y="1155700"/>
                </a:moveTo>
                <a:lnTo>
                  <a:pt x="673312" y="1155700"/>
                </a:lnTo>
                <a:lnTo>
                  <a:pt x="672516" y="1168400"/>
                </a:lnTo>
                <a:lnTo>
                  <a:pt x="673543" y="1181100"/>
                </a:lnTo>
                <a:lnTo>
                  <a:pt x="676297" y="1193800"/>
                </a:lnTo>
                <a:lnTo>
                  <a:pt x="682394" y="1206500"/>
                </a:lnTo>
                <a:lnTo>
                  <a:pt x="691788" y="1219200"/>
                </a:lnTo>
                <a:lnTo>
                  <a:pt x="702300" y="1244600"/>
                </a:lnTo>
                <a:lnTo>
                  <a:pt x="711755" y="1244600"/>
                </a:lnTo>
                <a:lnTo>
                  <a:pt x="716767" y="1219200"/>
                </a:lnTo>
                <a:lnTo>
                  <a:pt x="717142" y="1181100"/>
                </a:lnTo>
                <a:lnTo>
                  <a:pt x="716273" y="1155700"/>
                </a:lnTo>
                <a:close/>
              </a:path>
              <a:path w="784225" h="2755900">
                <a:moveTo>
                  <a:pt x="745880" y="965200"/>
                </a:moveTo>
                <a:lnTo>
                  <a:pt x="6334" y="965200"/>
                </a:lnTo>
                <a:lnTo>
                  <a:pt x="6334" y="977900"/>
                </a:lnTo>
                <a:lnTo>
                  <a:pt x="10055" y="990600"/>
                </a:lnTo>
                <a:lnTo>
                  <a:pt x="769115" y="990600"/>
                </a:lnTo>
                <a:lnTo>
                  <a:pt x="760015" y="977900"/>
                </a:lnTo>
                <a:lnTo>
                  <a:pt x="746617" y="977900"/>
                </a:lnTo>
                <a:lnTo>
                  <a:pt x="745880" y="965200"/>
                </a:lnTo>
                <a:close/>
              </a:path>
              <a:path w="784225" h="2755900">
                <a:moveTo>
                  <a:pt x="645474" y="419100"/>
                </a:moveTo>
                <a:lnTo>
                  <a:pt x="150669" y="419100"/>
                </a:lnTo>
                <a:lnTo>
                  <a:pt x="142236" y="431800"/>
                </a:lnTo>
                <a:lnTo>
                  <a:pt x="121962" y="469900"/>
                </a:lnTo>
                <a:lnTo>
                  <a:pt x="113708" y="508000"/>
                </a:lnTo>
                <a:lnTo>
                  <a:pt x="103140" y="546100"/>
                </a:lnTo>
                <a:lnTo>
                  <a:pt x="88330" y="596900"/>
                </a:lnTo>
                <a:lnTo>
                  <a:pt x="70937" y="660400"/>
                </a:lnTo>
                <a:lnTo>
                  <a:pt x="52623" y="723900"/>
                </a:lnTo>
                <a:lnTo>
                  <a:pt x="35048" y="787400"/>
                </a:lnTo>
                <a:lnTo>
                  <a:pt x="19872" y="850900"/>
                </a:lnTo>
                <a:lnTo>
                  <a:pt x="8757" y="889000"/>
                </a:lnTo>
                <a:lnTo>
                  <a:pt x="3362" y="914400"/>
                </a:lnTo>
                <a:lnTo>
                  <a:pt x="422" y="939800"/>
                </a:lnTo>
                <a:lnTo>
                  <a:pt x="0" y="952500"/>
                </a:lnTo>
                <a:lnTo>
                  <a:pt x="1258" y="965200"/>
                </a:lnTo>
                <a:lnTo>
                  <a:pt x="747531" y="965200"/>
                </a:lnTo>
                <a:lnTo>
                  <a:pt x="748604" y="939800"/>
                </a:lnTo>
                <a:lnTo>
                  <a:pt x="243164" y="939800"/>
                </a:lnTo>
                <a:lnTo>
                  <a:pt x="225872" y="927100"/>
                </a:lnTo>
                <a:lnTo>
                  <a:pt x="204294" y="927100"/>
                </a:lnTo>
                <a:lnTo>
                  <a:pt x="184489" y="914400"/>
                </a:lnTo>
                <a:lnTo>
                  <a:pt x="160906" y="914400"/>
                </a:lnTo>
                <a:lnTo>
                  <a:pt x="165274" y="901700"/>
                </a:lnTo>
                <a:lnTo>
                  <a:pt x="171804" y="901700"/>
                </a:lnTo>
                <a:lnTo>
                  <a:pt x="176536" y="889000"/>
                </a:lnTo>
                <a:lnTo>
                  <a:pt x="179529" y="889000"/>
                </a:lnTo>
                <a:lnTo>
                  <a:pt x="180844" y="876300"/>
                </a:lnTo>
                <a:lnTo>
                  <a:pt x="180123" y="863600"/>
                </a:lnTo>
                <a:lnTo>
                  <a:pt x="177439" y="863600"/>
                </a:lnTo>
                <a:lnTo>
                  <a:pt x="179511" y="850900"/>
                </a:lnTo>
                <a:lnTo>
                  <a:pt x="185150" y="850900"/>
                </a:lnTo>
                <a:lnTo>
                  <a:pt x="187144" y="838200"/>
                </a:lnTo>
                <a:lnTo>
                  <a:pt x="190446" y="838200"/>
                </a:lnTo>
                <a:lnTo>
                  <a:pt x="194171" y="825500"/>
                </a:lnTo>
                <a:lnTo>
                  <a:pt x="199945" y="812800"/>
                </a:lnTo>
                <a:lnTo>
                  <a:pt x="206262" y="800100"/>
                </a:lnTo>
                <a:lnTo>
                  <a:pt x="211616" y="787400"/>
                </a:lnTo>
                <a:lnTo>
                  <a:pt x="707780" y="787400"/>
                </a:lnTo>
                <a:lnTo>
                  <a:pt x="705739" y="736600"/>
                </a:lnTo>
                <a:lnTo>
                  <a:pt x="696929" y="685800"/>
                </a:lnTo>
                <a:lnTo>
                  <a:pt x="686265" y="635000"/>
                </a:lnTo>
                <a:lnTo>
                  <a:pt x="678659" y="609600"/>
                </a:lnTo>
                <a:lnTo>
                  <a:pt x="675979" y="596900"/>
                </a:lnTo>
                <a:lnTo>
                  <a:pt x="675928" y="584200"/>
                </a:lnTo>
                <a:lnTo>
                  <a:pt x="677230" y="558800"/>
                </a:lnTo>
                <a:lnTo>
                  <a:pt x="678608" y="520700"/>
                </a:lnTo>
                <a:lnTo>
                  <a:pt x="675758" y="482600"/>
                </a:lnTo>
                <a:lnTo>
                  <a:pt x="667753" y="457200"/>
                </a:lnTo>
                <a:lnTo>
                  <a:pt x="658381" y="431800"/>
                </a:lnTo>
                <a:lnTo>
                  <a:pt x="651430" y="431800"/>
                </a:lnTo>
                <a:lnTo>
                  <a:pt x="645474" y="419100"/>
                </a:lnTo>
                <a:close/>
              </a:path>
              <a:path w="784225" h="2755900">
                <a:moveTo>
                  <a:pt x="730889" y="901700"/>
                </a:moveTo>
                <a:lnTo>
                  <a:pt x="241991" y="901700"/>
                </a:lnTo>
                <a:lnTo>
                  <a:pt x="243873" y="914400"/>
                </a:lnTo>
                <a:lnTo>
                  <a:pt x="246200" y="927100"/>
                </a:lnTo>
                <a:lnTo>
                  <a:pt x="249577" y="939800"/>
                </a:lnTo>
                <a:lnTo>
                  <a:pt x="746382" y="939800"/>
                </a:lnTo>
                <a:lnTo>
                  <a:pt x="742416" y="927100"/>
                </a:lnTo>
                <a:lnTo>
                  <a:pt x="738260" y="914400"/>
                </a:lnTo>
                <a:lnTo>
                  <a:pt x="734451" y="914400"/>
                </a:lnTo>
                <a:lnTo>
                  <a:pt x="730889" y="901700"/>
                </a:lnTo>
                <a:close/>
              </a:path>
              <a:path w="784225" h="2755900">
                <a:moveTo>
                  <a:pt x="724604" y="876300"/>
                </a:moveTo>
                <a:lnTo>
                  <a:pt x="244408" y="876300"/>
                </a:lnTo>
                <a:lnTo>
                  <a:pt x="242731" y="889000"/>
                </a:lnTo>
                <a:lnTo>
                  <a:pt x="241360" y="889000"/>
                </a:lnTo>
                <a:lnTo>
                  <a:pt x="241157" y="901700"/>
                </a:lnTo>
                <a:lnTo>
                  <a:pt x="728196" y="901700"/>
                </a:lnTo>
                <a:lnTo>
                  <a:pt x="726995" y="889000"/>
                </a:lnTo>
                <a:lnTo>
                  <a:pt x="724604" y="876300"/>
                </a:lnTo>
                <a:close/>
              </a:path>
              <a:path w="784225" h="2755900">
                <a:moveTo>
                  <a:pt x="707780" y="787400"/>
                </a:moveTo>
                <a:lnTo>
                  <a:pt x="214664" y="787400"/>
                </a:lnTo>
                <a:lnTo>
                  <a:pt x="216112" y="800100"/>
                </a:lnTo>
                <a:lnTo>
                  <a:pt x="221561" y="812800"/>
                </a:lnTo>
                <a:lnTo>
                  <a:pt x="226869" y="812800"/>
                </a:lnTo>
                <a:lnTo>
                  <a:pt x="228800" y="825500"/>
                </a:lnTo>
                <a:lnTo>
                  <a:pt x="235645" y="825500"/>
                </a:lnTo>
                <a:lnTo>
                  <a:pt x="236381" y="838200"/>
                </a:lnTo>
                <a:lnTo>
                  <a:pt x="235315" y="838200"/>
                </a:lnTo>
                <a:lnTo>
                  <a:pt x="237485" y="850900"/>
                </a:lnTo>
                <a:lnTo>
                  <a:pt x="241180" y="863600"/>
                </a:lnTo>
                <a:lnTo>
                  <a:pt x="244721" y="876300"/>
                </a:lnTo>
                <a:lnTo>
                  <a:pt x="719540" y="876300"/>
                </a:lnTo>
                <a:lnTo>
                  <a:pt x="714229" y="863600"/>
                </a:lnTo>
                <a:lnTo>
                  <a:pt x="709314" y="863600"/>
                </a:lnTo>
                <a:lnTo>
                  <a:pt x="707318" y="850900"/>
                </a:lnTo>
                <a:lnTo>
                  <a:pt x="706382" y="838200"/>
                </a:lnTo>
                <a:lnTo>
                  <a:pt x="707780" y="787400"/>
                </a:lnTo>
                <a:close/>
              </a:path>
              <a:path w="784225" h="2755900">
                <a:moveTo>
                  <a:pt x="456155" y="0"/>
                </a:moveTo>
                <a:lnTo>
                  <a:pt x="417725" y="0"/>
                </a:lnTo>
                <a:lnTo>
                  <a:pt x="387867" y="12700"/>
                </a:lnTo>
                <a:lnTo>
                  <a:pt x="347545" y="38100"/>
                </a:lnTo>
                <a:lnTo>
                  <a:pt x="319168" y="76200"/>
                </a:lnTo>
                <a:lnTo>
                  <a:pt x="308517" y="114300"/>
                </a:lnTo>
                <a:lnTo>
                  <a:pt x="310712" y="139700"/>
                </a:lnTo>
                <a:lnTo>
                  <a:pt x="312394" y="152400"/>
                </a:lnTo>
                <a:lnTo>
                  <a:pt x="309622" y="152400"/>
                </a:lnTo>
                <a:lnTo>
                  <a:pt x="309381" y="165100"/>
                </a:lnTo>
                <a:lnTo>
                  <a:pt x="307133" y="165100"/>
                </a:lnTo>
                <a:lnTo>
                  <a:pt x="305588" y="177800"/>
                </a:lnTo>
                <a:lnTo>
                  <a:pt x="308060" y="190500"/>
                </a:lnTo>
                <a:lnTo>
                  <a:pt x="313209" y="203200"/>
                </a:lnTo>
                <a:lnTo>
                  <a:pt x="319693" y="228600"/>
                </a:lnTo>
                <a:lnTo>
                  <a:pt x="351837" y="228600"/>
                </a:lnTo>
                <a:lnTo>
                  <a:pt x="353171" y="241300"/>
                </a:lnTo>
                <a:lnTo>
                  <a:pt x="355210" y="254000"/>
                </a:lnTo>
                <a:lnTo>
                  <a:pt x="358557" y="266700"/>
                </a:lnTo>
                <a:lnTo>
                  <a:pt x="362031" y="279400"/>
                </a:lnTo>
                <a:lnTo>
                  <a:pt x="364448" y="304800"/>
                </a:lnTo>
                <a:lnTo>
                  <a:pt x="365083" y="304800"/>
                </a:lnTo>
                <a:lnTo>
                  <a:pt x="365045" y="317500"/>
                </a:lnTo>
                <a:lnTo>
                  <a:pt x="362746" y="317500"/>
                </a:lnTo>
                <a:lnTo>
                  <a:pt x="358670" y="330200"/>
                </a:lnTo>
                <a:lnTo>
                  <a:pt x="354999" y="330200"/>
                </a:lnTo>
                <a:lnTo>
                  <a:pt x="347552" y="342900"/>
                </a:lnTo>
                <a:lnTo>
                  <a:pt x="335300" y="355600"/>
                </a:lnTo>
                <a:lnTo>
                  <a:pt x="322208" y="368300"/>
                </a:lnTo>
                <a:lnTo>
                  <a:pt x="312239" y="381000"/>
                </a:lnTo>
                <a:lnTo>
                  <a:pt x="303501" y="381000"/>
                </a:lnTo>
                <a:lnTo>
                  <a:pt x="273531" y="393700"/>
                </a:lnTo>
                <a:lnTo>
                  <a:pt x="231506" y="406400"/>
                </a:lnTo>
                <a:lnTo>
                  <a:pt x="192179" y="419100"/>
                </a:lnTo>
                <a:lnTo>
                  <a:pt x="612652" y="419100"/>
                </a:lnTo>
                <a:lnTo>
                  <a:pt x="587394" y="406400"/>
                </a:lnTo>
                <a:lnTo>
                  <a:pt x="501596" y="406400"/>
                </a:lnTo>
                <a:lnTo>
                  <a:pt x="501049" y="393700"/>
                </a:lnTo>
                <a:lnTo>
                  <a:pt x="535047" y="393700"/>
                </a:lnTo>
                <a:lnTo>
                  <a:pt x="525216" y="381000"/>
                </a:lnTo>
                <a:lnTo>
                  <a:pt x="514200" y="368300"/>
                </a:lnTo>
                <a:lnTo>
                  <a:pt x="505147" y="355600"/>
                </a:lnTo>
                <a:lnTo>
                  <a:pt x="503297" y="355600"/>
                </a:lnTo>
                <a:lnTo>
                  <a:pt x="515753" y="342900"/>
                </a:lnTo>
                <a:lnTo>
                  <a:pt x="525379" y="330200"/>
                </a:lnTo>
                <a:lnTo>
                  <a:pt x="535316" y="304800"/>
                </a:lnTo>
                <a:lnTo>
                  <a:pt x="548700" y="279400"/>
                </a:lnTo>
                <a:lnTo>
                  <a:pt x="561309" y="254000"/>
                </a:lnTo>
                <a:lnTo>
                  <a:pt x="567799" y="228600"/>
                </a:lnTo>
                <a:lnTo>
                  <a:pt x="569629" y="215900"/>
                </a:lnTo>
                <a:lnTo>
                  <a:pt x="568258" y="190500"/>
                </a:lnTo>
                <a:lnTo>
                  <a:pt x="566881" y="190500"/>
                </a:lnTo>
                <a:lnTo>
                  <a:pt x="566505" y="177800"/>
                </a:lnTo>
                <a:lnTo>
                  <a:pt x="566729" y="165100"/>
                </a:lnTo>
                <a:lnTo>
                  <a:pt x="567153" y="152400"/>
                </a:lnTo>
                <a:lnTo>
                  <a:pt x="568704" y="139700"/>
                </a:lnTo>
                <a:lnTo>
                  <a:pt x="571309" y="127000"/>
                </a:lnTo>
                <a:lnTo>
                  <a:pt x="572100" y="101600"/>
                </a:lnTo>
                <a:lnTo>
                  <a:pt x="568207" y="76200"/>
                </a:lnTo>
                <a:lnTo>
                  <a:pt x="554740" y="50800"/>
                </a:lnTo>
                <a:lnTo>
                  <a:pt x="530188" y="25400"/>
                </a:lnTo>
                <a:lnTo>
                  <a:pt x="496632" y="12700"/>
                </a:lnTo>
                <a:lnTo>
                  <a:pt x="456155" y="0"/>
                </a:lnTo>
                <a:close/>
              </a:path>
              <a:path w="784225" h="2755900">
                <a:moveTo>
                  <a:pt x="501049" y="393700"/>
                </a:moveTo>
                <a:lnTo>
                  <a:pt x="501596" y="406400"/>
                </a:lnTo>
                <a:lnTo>
                  <a:pt x="501977" y="406400"/>
                </a:lnTo>
                <a:lnTo>
                  <a:pt x="501049" y="393700"/>
                </a:lnTo>
                <a:close/>
              </a:path>
              <a:path w="784225" h="2755900">
                <a:moveTo>
                  <a:pt x="535047" y="393700"/>
                </a:moveTo>
                <a:lnTo>
                  <a:pt x="501049" y="393700"/>
                </a:lnTo>
                <a:lnTo>
                  <a:pt x="501977" y="406400"/>
                </a:lnTo>
                <a:lnTo>
                  <a:pt x="541740" y="406400"/>
                </a:lnTo>
                <a:lnTo>
                  <a:pt x="535047" y="393700"/>
                </a:lnTo>
                <a:close/>
              </a:path>
              <a:path w="784225" h="2755900">
                <a:moveTo>
                  <a:pt x="351837" y="228600"/>
                </a:moveTo>
                <a:lnTo>
                  <a:pt x="326185" y="228600"/>
                </a:lnTo>
                <a:lnTo>
                  <a:pt x="332332" y="241300"/>
                </a:lnTo>
                <a:lnTo>
                  <a:pt x="352180" y="241300"/>
                </a:lnTo>
                <a:lnTo>
                  <a:pt x="351837" y="228600"/>
                </a:lnTo>
                <a:close/>
              </a:path>
            </a:pathLst>
          </a:custGeom>
          <a:solidFill>
            <a:srgbClr val="EFEFEF"/>
          </a:solidFill>
        </p:spPr>
        <p:txBody>
          <a:bodyPr wrap="square" lIns="0" tIns="0" rIns="0" bIns="0" rtlCol="0"/>
          <a:lstStyle/>
          <a:p>
            <a:endParaRPr/>
          </a:p>
        </p:txBody>
      </p:sp>
      <p:sp>
        <p:nvSpPr>
          <p:cNvPr id="16" name="object 16"/>
          <p:cNvSpPr/>
          <p:nvPr/>
        </p:nvSpPr>
        <p:spPr>
          <a:xfrm>
            <a:off x="14850361" y="5284784"/>
            <a:ext cx="772160" cy="2997200"/>
          </a:xfrm>
          <a:custGeom>
            <a:avLst/>
            <a:gdLst/>
            <a:ahLst/>
            <a:cxnLst/>
            <a:rect l="l" t="t" r="r" b="b"/>
            <a:pathLst>
              <a:path w="772159" h="2997200">
                <a:moveTo>
                  <a:pt x="176225" y="2984500"/>
                </a:moveTo>
                <a:lnTo>
                  <a:pt x="6515" y="2984500"/>
                </a:lnTo>
                <a:lnTo>
                  <a:pt x="27492" y="2997200"/>
                </a:lnTo>
                <a:lnTo>
                  <a:pt x="172013" y="2997200"/>
                </a:lnTo>
                <a:lnTo>
                  <a:pt x="176225" y="2984500"/>
                </a:lnTo>
                <a:close/>
              </a:path>
              <a:path w="772159" h="2997200">
                <a:moveTo>
                  <a:pt x="717415" y="2984500"/>
                </a:moveTo>
                <a:lnTo>
                  <a:pt x="630058" y="2984500"/>
                </a:lnTo>
                <a:lnTo>
                  <a:pt x="674046" y="2997200"/>
                </a:lnTo>
                <a:lnTo>
                  <a:pt x="717415" y="2984500"/>
                </a:lnTo>
                <a:close/>
              </a:path>
              <a:path w="772159" h="2997200">
                <a:moveTo>
                  <a:pt x="174257" y="2971800"/>
                </a:moveTo>
                <a:lnTo>
                  <a:pt x="203" y="2971800"/>
                </a:lnTo>
                <a:lnTo>
                  <a:pt x="3619" y="2984500"/>
                </a:lnTo>
                <a:lnTo>
                  <a:pt x="175920" y="2984500"/>
                </a:lnTo>
                <a:lnTo>
                  <a:pt x="174257" y="2971800"/>
                </a:lnTo>
                <a:close/>
              </a:path>
              <a:path w="772159" h="2997200">
                <a:moveTo>
                  <a:pt x="582790" y="2794000"/>
                </a:moveTo>
                <a:lnTo>
                  <a:pt x="403860" y="2794000"/>
                </a:lnTo>
                <a:lnTo>
                  <a:pt x="400344" y="2806700"/>
                </a:lnTo>
                <a:lnTo>
                  <a:pt x="392443" y="2844800"/>
                </a:lnTo>
                <a:lnTo>
                  <a:pt x="390101" y="2882900"/>
                </a:lnTo>
                <a:lnTo>
                  <a:pt x="390937" y="2882900"/>
                </a:lnTo>
                <a:lnTo>
                  <a:pt x="393141" y="2895600"/>
                </a:lnTo>
                <a:lnTo>
                  <a:pt x="393967" y="2908300"/>
                </a:lnTo>
                <a:lnTo>
                  <a:pt x="388885" y="2908300"/>
                </a:lnTo>
                <a:lnTo>
                  <a:pt x="389044" y="2921000"/>
                </a:lnTo>
                <a:lnTo>
                  <a:pt x="389991" y="2933700"/>
                </a:lnTo>
                <a:lnTo>
                  <a:pt x="390830" y="2946400"/>
                </a:lnTo>
                <a:lnTo>
                  <a:pt x="499592" y="2946400"/>
                </a:lnTo>
                <a:lnTo>
                  <a:pt x="515181" y="2959100"/>
                </a:lnTo>
                <a:lnTo>
                  <a:pt x="535748" y="2971800"/>
                </a:lnTo>
                <a:lnTo>
                  <a:pt x="561313" y="2984500"/>
                </a:lnTo>
                <a:lnTo>
                  <a:pt x="753719" y="2984500"/>
                </a:lnTo>
                <a:lnTo>
                  <a:pt x="766624" y="2971800"/>
                </a:lnTo>
                <a:lnTo>
                  <a:pt x="770514" y="2971800"/>
                </a:lnTo>
                <a:lnTo>
                  <a:pt x="765019" y="2959100"/>
                </a:lnTo>
                <a:lnTo>
                  <a:pt x="749770" y="2946400"/>
                </a:lnTo>
                <a:lnTo>
                  <a:pt x="726789" y="2933700"/>
                </a:lnTo>
                <a:lnTo>
                  <a:pt x="700959" y="2921000"/>
                </a:lnTo>
                <a:lnTo>
                  <a:pt x="676170" y="2908300"/>
                </a:lnTo>
                <a:lnTo>
                  <a:pt x="656310" y="2895600"/>
                </a:lnTo>
                <a:lnTo>
                  <a:pt x="638916" y="2870200"/>
                </a:lnTo>
                <a:lnTo>
                  <a:pt x="620012" y="2857500"/>
                </a:lnTo>
                <a:lnTo>
                  <a:pt x="601173" y="2832100"/>
                </a:lnTo>
                <a:lnTo>
                  <a:pt x="583971" y="2806700"/>
                </a:lnTo>
                <a:lnTo>
                  <a:pt x="578929" y="2806700"/>
                </a:lnTo>
                <a:lnTo>
                  <a:pt x="582790" y="2794000"/>
                </a:lnTo>
                <a:close/>
              </a:path>
              <a:path w="772159" h="2997200">
                <a:moveTo>
                  <a:pt x="175234" y="2959100"/>
                </a:moveTo>
                <a:lnTo>
                  <a:pt x="4369" y="2959100"/>
                </a:lnTo>
                <a:lnTo>
                  <a:pt x="3835" y="2971800"/>
                </a:lnTo>
                <a:lnTo>
                  <a:pt x="175260" y="2971800"/>
                </a:lnTo>
                <a:lnTo>
                  <a:pt x="175234" y="2959100"/>
                </a:lnTo>
                <a:close/>
              </a:path>
              <a:path w="772159" h="2997200">
                <a:moveTo>
                  <a:pt x="176130" y="2946400"/>
                </a:moveTo>
                <a:lnTo>
                  <a:pt x="101" y="2946400"/>
                </a:lnTo>
                <a:lnTo>
                  <a:pt x="203" y="2959100"/>
                </a:lnTo>
                <a:lnTo>
                  <a:pt x="175520" y="2959100"/>
                </a:lnTo>
                <a:lnTo>
                  <a:pt x="176130" y="2946400"/>
                </a:lnTo>
                <a:close/>
              </a:path>
              <a:path w="772159" h="2997200">
                <a:moveTo>
                  <a:pt x="157035" y="2819400"/>
                </a:moveTo>
                <a:lnTo>
                  <a:pt x="51270" y="2819400"/>
                </a:lnTo>
                <a:lnTo>
                  <a:pt x="49251" y="2832100"/>
                </a:lnTo>
                <a:lnTo>
                  <a:pt x="46830" y="2832100"/>
                </a:lnTo>
                <a:lnTo>
                  <a:pt x="44053" y="2844800"/>
                </a:lnTo>
                <a:lnTo>
                  <a:pt x="40970" y="2857500"/>
                </a:lnTo>
                <a:lnTo>
                  <a:pt x="31437" y="2870200"/>
                </a:lnTo>
                <a:lnTo>
                  <a:pt x="19058" y="2895600"/>
                </a:lnTo>
                <a:lnTo>
                  <a:pt x="7871" y="2908300"/>
                </a:lnTo>
                <a:lnTo>
                  <a:pt x="1918" y="2921000"/>
                </a:lnTo>
                <a:lnTo>
                  <a:pt x="662" y="2933700"/>
                </a:lnTo>
                <a:lnTo>
                  <a:pt x="105" y="2933700"/>
                </a:lnTo>
                <a:lnTo>
                  <a:pt x="0" y="2946400"/>
                </a:lnTo>
                <a:lnTo>
                  <a:pt x="176578" y="2946400"/>
                </a:lnTo>
                <a:lnTo>
                  <a:pt x="176377" y="2933700"/>
                </a:lnTo>
                <a:lnTo>
                  <a:pt x="174457" y="2921000"/>
                </a:lnTo>
                <a:lnTo>
                  <a:pt x="171977" y="2908300"/>
                </a:lnTo>
                <a:lnTo>
                  <a:pt x="168944" y="2882900"/>
                </a:lnTo>
                <a:lnTo>
                  <a:pt x="165367" y="2870200"/>
                </a:lnTo>
                <a:lnTo>
                  <a:pt x="161311" y="2857500"/>
                </a:lnTo>
                <a:lnTo>
                  <a:pt x="158848" y="2844800"/>
                </a:lnTo>
                <a:lnTo>
                  <a:pt x="157562" y="2832100"/>
                </a:lnTo>
                <a:lnTo>
                  <a:pt x="157035" y="2819400"/>
                </a:lnTo>
                <a:close/>
              </a:path>
              <a:path w="772159" h="2997200">
                <a:moveTo>
                  <a:pt x="184493" y="2730500"/>
                </a:moveTo>
                <a:lnTo>
                  <a:pt x="14440" y="2730500"/>
                </a:lnTo>
                <a:lnTo>
                  <a:pt x="11037" y="2755900"/>
                </a:lnTo>
                <a:lnTo>
                  <a:pt x="9641" y="2781300"/>
                </a:lnTo>
                <a:lnTo>
                  <a:pt x="10037" y="2806700"/>
                </a:lnTo>
                <a:lnTo>
                  <a:pt x="12014" y="2819400"/>
                </a:lnTo>
                <a:lnTo>
                  <a:pt x="166299" y="2819400"/>
                </a:lnTo>
                <a:lnTo>
                  <a:pt x="174900" y="2806700"/>
                </a:lnTo>
                <a:lnTo>
                  <a:pt x="189725" y="2806700"/>
                </a:lnTo>
                <a:lnTo>
                  <a:pt x="190371" y="2794000"/>
                </a:lnTo>
                <a:lnTo>
                  <a:pt x="190093" y="2781300"/>
                </a:lnTo>
                <a:lnTo>
                  <a:pt x="189425" y="2755900"/>
                </a:lnTo>
                <a:lnTo>
                  <a:pt x="188900" y="2743200"/>
                </a:lnTo>
                <a:lnTo>
                  <a:pt x="185064" y="2743200"/>
                </a:lnTo>
                <a:lnTo>
                  <a:pt x="184493" y="2730500"/>
                </a:lnTo>
                <a:close/>
              </a:path>
              <a:path w="772159" h="2997200">
                <a:moveTo>
                  <a:pt x="595668" y="2730500"/>
                </a:moveTo>
                <a:lnTo>
                  <a:pt x="403285" y="2730500"/>
                </a:lnTo>
                <a:lnTo>
                  <a:pt x="404596" y="2743200"/>
                </a:lnTo>
                <a:lnTo>
                  <a:pt x="402688" y="2755900"/>
                </a:lnTo>
                <a:lnTo>
                  <a:pt x="398956" y="2768600"/>
                </a:lnTo>
                <a:lnTo>
                  <a:pt x="395765" y="2781300"/>
                </a:lnTo>
                <a:lnTo>
                  <a:pt x="395478" y="2794000"/>
                </a:lnTo>
                <a:lnTo>
                  <a:pt x="601129" y="2794000"/>
                </a:lnTo>
                <a:lnTo>
                  <a:pt x="600116" y="2781300"/>
                </a:lnTo>
                <a:lnTo>
                  <a:pt x="594857" y="2755900"/>
                </a:lnTo>
                <a:lnTo>
                  <a:pt x="593801" y="2755900"/>
                </a:lnTo>
                <a:lnTo>
                  <a:pt x="593979" y="2743200"/>
                </a:lnTo>
                <a:lnTo>
                  <a:pt x="591896" y="2743200"/>
                </a:lnTo>
                <a:lnTo>
                  <a:pt x="595668" y="2730500"/>
                </a:lnTo>
                <a:close/>
              </a:path>
              <a:path w="772159" h="2997200">
                <a:moveTo>
                  <a:pt x="192214" y="2717800"/>
                </a:moveTo>
                <a:lnTo>
                  <a:pt x="12433" y="2717800"/>
                </a:lnTo>
                <a:lnTo>
                  <a:pt x="11125" y="2730500"/>
                </a:lnTo>
                <a:lnTo>
                  <a:pt x="191871" y="2730500"/>
                </a:lnTo>
                <a:lnTo>
                  <a:pt x="192214" y="2717800"/>
                </a:lnTo>
                <a:close/>
              </a:path>
              <a:path w="772159" h="2997200">
                <a:moveTo>
                  <a:pt x="664057" y="1663700"/>
                </a:moveTo>
                <a:lnTo>
                  <a:pt x="395656" y="1663700"/>
                </a:lnTo>
                <a:lnTo>
                  <a:pt x="398170" y="1676400"/>
                </a:lnTo>
                <a:lnTo>
                  <a:pt x="400913" y="1676400"/>
                </a:lnTo>
                <a:lnTo>
                  <a:pt x="402454" y="1689100"/>
                </a:lnTo>
                <a:lnTo>
                  <a:pt x="403150" y="1689100"/>
                </a:lnTo>
                <a:lnTo>
                  <a:pt x="403487" y="1701800"/>
                </a:lnTo>
                <a:lnTo>
                  <a:pt x="403949" y="1714500"/>
                </a:lnTo>
                <a:lnTo>
                  <a:pt x="407441" y="1752600"/>
                </a:lnTo>
                <a:lnTo>
                  <a:pt x="410496" y="1790700"/>
                </a:lnTo>
                <a:lnTo>
                  <a:pt x="413321" y="1828800"/>
                </a:lnTo>
                <a:lnTo>
                  <a:pt x="416128" y="1879600"/>
                </a:lnTo>
                <a:lnTo>
                  <a:pt x="419358" y="1930400"/>
                </a:lnTo>
                <a:lnTo>
                  <a:pt x="422370" y="1981200"/>
                </a:lnTo>
                <a:lnTo>
                  <a:pt x="424933" y="2044700"/>
                </a:lnTo>
                <a:lnTo>
                  <a:pt x="426764" y="2095500"/>
                </a:lnTo>
                <a:lnTo>
                  <a:pt x="427579" y="2146300"/>
                </a:lnTo>
                <a:lnTo>
                  <a:pt x="427096" y="2184400"/>
                </a:lnTo>
                <a:lnTo>
                  <a:pt x="425031" y="2197100"/>
                </a:lnTo>
                <a:lnTo>
                  <a:pt x="417717" y="2247900"/>
                </a:lnTo>
                <a:lnTo>
                  <a:pt x="411591" y="2298700"/>
                </a:lnTo>
                <a:lnTo>
                  <a:pt x="407004" y="2349500"/>
                </a:lnTo>
                <a:lnTo>
                  <a:pt x="404304" y="2387600"/>
                </a:lnTo>
                <a:lnTo>
                  <a:pt x="402123" y="2451100"/>
                </a:lnTo>
                <a:lnTo>
                  <a:pt x="401479" y="2476500"/>
                </a:lnTo>
                <a:lnTo>
                  <a:pt x="400990" y="2514600"/>
                </a:lnTo>
                <a:lnTo>
                  <a:pt x="400478" y="2565400"/>
                </a:lnTo>
                <a:lnTo>
                  <a:pt x="400105" y="2628900"/>
                </a:lnTo>
                <a:lnTo>
                  <a:pt x="399502" y="2679700"/>
                </a:lnTo>
                <a:lnTo>
                  <a:pt x="397815" y="2717800"/>
                </a:lnTo>
                <a:lnTo>
                  <a:pt x="400252" y="2730500"/>
                </a:lnTo>
                <a:lnTo>
                  <a:pt x="604304" y="2730500"/>
                </a:lnTo>
                <a:lnTo>
                  <a:pt x="603593" y="2717800"/>
                </a:lnTo>
                <a:lnTo>
                  <a:pt x="597103" y="2717800"/>
                </a:lnTo>
                <a:lnTo>
                  <a:pt x="594931" y="2705100"/>
                </a:lnTo>
                <a:lnTo>
                  <a:pt x="598348" y="2705100"/>
                </a:lnTo>
                <a:lnTo>
                  <a:pt x="600313" y="2679700"/>
                </a:lnTo>
                <a:lnTo>
                  <a:pt x="600105" y="2641600"/>
                </a:lnTo>
                <a:lnTo>
                  <a:pt x="599085" y="2616200"/>
                </a:lnTo>
                <a:lnTo>
                  <a:pt x="598614" y="2590800"/>
                </a:lnTo>
                <a:lnTo>
                  <a:pt x="599769" y="2552700"/>
                </a:lnTo>
                <a:lnTo>
                  <a:pt x="601960" y="2501900"/>
                </a:lnTo>
                <a:lnTo>
                  <a:pt x="604944" y="2438400"/>
                </a:lnTo>
                <a:lnTo>
                  <a:pt x="608479" y="2374900"/>
                </a:lnTo>
                <a:lnTo>
                  <a:pt x="612320" y="2311400"/>
                </a:lnTo>
                <a:lnTo>
                  <a:pt x="616224" y="2247900"/>
                </a:lnTo>
                <a:lnTo>
                  <a:pt x="619948" y="2197100"/>
                </a:lnTo>
                <a:lnTo>
                  <a:pt x="623248" y="2146300"/>
                </a:lnTo>
                <a:lnTo>
                  <a:pt x="625881" y="2120900"/>
                </a:lnTo>
                <a:lnTo>
                  <a:pt x="629057" y="2095500"/>
                </a:lnTo>
                <a:lnTo>
                  <a:pt x="633343" y="2044700"/>
                </a:lnTo>
                <a:lnTo>
                  <a:pt x="638360" y="1993900"/>
                </a:lnTo>
                <a:lnTo>
                  <a:pt x="649078" y="1866900"/>
                </a:lnTo>
                <a:lnTo>
                  <a:pt x="654024" y="1816100"/>
                </a:lnTo>
                <a:lnTo>
                  <a:pt x="658191" y="1752600"/>
                </a:lnTo>
                <a:lnTo>
                  <a:pt x="661200" y="1714500"/>
                </a:lnTo>
                <a:lnTo>
                  <a:pt x="664057" y="1663700"/>
                </a:lnTo>
                <a:close/>
              </a:path>
              <a:path w="772159" h="2997200">
                <a:moveTo>
                  <a:pt x="184810" y="2705100"/>
                </a:moveTo>
                <a:lnTo>
                  <a:pt x="16011" y="2705100"/>
                </a:lnTo>
                <a:lnTo>
                  <a:pt x="14022" y="2717800"/>
                </a:lnTo>
                <a:lnTo>
                  <a:pt x="187198" y="2717800"/>
                </a:lnTo>
                <a:lnTo>
                  <a:pt x="184810" y="2705100"/>
                </a:lnTo>
                <a:close/>
              </a:path>
              <a:path w="772159" h="2997200">
                <a:moveTo>
                  <a:pt x="652640" y="1155700"/>
                </a:moveTo>
                <a:lnTo>
                  <a:pt x="88464" y="1155700"/>
                </a:lnTo>
                <a:lnTo>
                  <a:pt x="84201" y="1168400"/>
                </a:lnTo>
                <a:lnTo>
                  <a:pt x="80700" y="1181100"/>
                </a:lnTo>
                <a:lnTo>
                  <a:pt x="79616" y="1193800"/>
                </a:lnTo>
                <a:lnTo>
                  <a:pt x="87312" y="1193800"/>
                </a:lnTo>
                <a:lnTo>
                  <a:pt x="87458" y="1206500"/>
                </a:lnTo>
                <a:lnTo>
                  <a:pt x="82478" y="1244600"/>
                </a:lnTo>
                <a:lnTo>
                  <a:pt x="78759" y="1333500"/>
                </a:lnTo>
                <a:lnTo>
                  <a:pt x="78038" y="1397000"/>
                </a:lnTo>
                <a:lnTo>
                  <a:pt x="77655" y="1460500"/>
                </a:lnTo>
                <a:lnTo>
                  <a:pt x="77356" y="1498600"/>
                </a:lnTo>
                <a:lnTo>
                  <a:pt x="76911" y="1511300"/>
                </a:lnTo>
                <a:lnTo>
                  <a:pt x="88633" y="1524000"/>
                </a:lnTo>
                <a:lnTo>
                  <a:pt x="93980" y="1524000"/>
                </a:lnTo>
                <a:lnTo>
                  <a:pt x="92501" y="1536700"/>
                </a:lnTo>
                <a:lnTo>
                  <a:pt x="91391" y="1562100"/>
                </a:lnTo>
                <a:lnTo>
                  <a:pt x="90692" y="1574800"/>
                </a:lnTo>
                <a:lnTo>
                  <a:pt x="90449" y="1600200"/>
                </a:lnTo>
                <a:lnTo>
                  <a:pt x="90096" y="1663700"/>
                </a:lnTo>
                <a:lnTo>
                  <a:pt x="89120" y="1727200"/>
                </a:lnTo>
                <a:lnTo>
                  <a:pt x="87632" y="1790700"/>
                </a:lnTo>
                <a:lnTo>
                  <a:pt x="85741" y="1854200"/>
                </a:lnTo>
                <a:lnTo>
                  <a:pt x="83557" y="1905000"/>
                </a:lnTo>
                <a:lnTo>
                  <a:pt x="81191" y="1943100"/>
                </a:lnTo>
                <a:lnTo>
                  <a:pt x="75678" y="1981200"/>
                </a:lnTo>
                <a:lnTo>
                  <a:pt x="63174" y="2057400"/>
                </a:lnTo>
                <a:lnTo>
                  <a:pt x="54960" y="2108200"/>
                </a:lnTo>
                <a:lnTo>
                  <a:pt x="46250" y="2159000"/>
                </a:lnTo>
                <a:lnTo>
                  <a:pt x="37652" y="2222500"/>
                </a:lnTo>
                <a:lnTo>
                  <a:pt x="29775" y="2286000"/>
                </a:lnTo>
                <a:lnTo>
                  <a:pt x="23226" y="2349500"/>
                </a:lnTo>
                <a:lnTo>
                  <a:pt x="18614" y="2400300"/>
                </a:lnTo>
                <a:lnTo>
                  <a:pt x="16548" y="2451100"/>
                </a:lnTo>
                <a:lnTo>
                  <a:pt x="16271" y="2552700"/>
                </a:lnTo>
                <a:lnTo>
                  <a:pt x="16318" y="2565400"/>
                </a:lnTo>
                <a:lnTo>
                  <a:pt x="16637" y="2603500"/>
                </a:lnTo>
                <a:lnTo>
                  <a:pt x="16842" y="2616200"/>
                </a:lnTo>
                <a:lnTo>
                  <a:pt x="17077" y="2628900"/>
                </a:lnTo>
                <a:lnTo>
                  <a:pt x="17342" y="2654300"/>
                </a:lnTo>
                <a:lnTo>
                  <a:pt x="18069" y="2692400"/>
                </a:lnTo>
                <a:lnTo>
                  <a:pt x="18237" y="2692400"/>
                </a:lnTo>
                <a:lnTo>
                  <a:pt x="17662" y="2705100"/>
                </a:lnTo>
                <a:lnTo>
                  <a:pt x="185699" y="2705100"/>
                </a:lnTo>
                <a:lnTo>
                  <a:pt x="186918" y="2641600"/>
                </a:lnTo>
                <a:lnTo>
                  <a:pt x="187452" y="2616200"/>
                </a:lnTo>
                <a:lnTo>
                  <a:pt x="188988" y="2590800"/>
                </a:lnTo>
                <a:lnTo>
                  <a:pt x="191835" y="2578100"/>
                </a:lnTo>
                <a:lnTo>
                  <a:pt x="194580" y="2552700"/>
                </a:lnTo>
                <a:lnTo>
                  <a:pt x="195808" y="2527300"/>
                </a:lnTo>
                <a:lnTo>
                  <a:pt x="197372" y="2501900"/>
                </a:lnTo>
                <a:lnTo>
                  <a:pt x="201664" y="2463800"/>
                </a:lnTo>
                <a:lnTo>
                  <a:pt x="208088" y="2400300"/>
                </a:lnTo>
                <a:lnTo>
                  <a:pt x="216045" y="2349500"/>
                </a:lnTo>
                <a:lnTo>
                  <a:pt x="224939" y="2286000"/>
                </a:lnTo>
                <a:lnTo>
                  <a:pt x="234172" y="2222500"/>
                </a:lnTo>
                <a:lnTo>
                  <a:pt x="243147" y="2159000"/>
                </a:lnTo>
                <a:lnTo>
                  <a:pt x="251266" y="2108200"/>
                </a:lnTo>
                <a:lnTo>
                  <a:pt x="257932" y="2070100"/>
                </a:lnTo>
                <a:lnTo>
                  <a:pt x="271166" y="2019300"/>
                </a:lnTo>
                <a:lnTo>
                  <a:pt x="286935" y="1968500"/>
                </a:lnTo>
                <a:lnTo>
                  <a:pt x="307425" y="1905000"/>
                </a:lnTo>
                <a:lnTo>
                  <a:pt x="330206" y="1841500"/>
                </a:lnTo>
                <a:lnTo>
                  <a:pt x="352849" y="1778000"/>
                </a:lnTo>
                <a:lnTo>
                  <a:pt x="372925" y="1714500"/>
                </a:lnTo>
                <a:lnTo>
                  <a:pt x="388004" y="1689100"/>
                </a:lnTo>
                <a:lnTo>
                  <a:pt x="395656" y="1663700"/>
                </a:lnTo>
                <a:lnTo>
                  <a:pt x="664057" y="1663700"/>
                </a:lnTo>
                <a:lnTo>
                  <a:pt x="666569" y="1625600"/>
                </a:lnTo>
                <a:lnTo>
                  <a:pt x="668331" y="1574800"/>
                </a:lnTo>
                <a:lnTo>
                  <a:pt x="668941" y="1524000"/>
                </a:lnTo>
                <a:lnTo>
                  <a:pt x="667994" y="1473200"/>
                </a:lnTo>
                <a:lnTo>
                  <a:pt x="677037" y="1460500"/>
                </a:lnTo>
                <a:lnTo>
                  <a:pt x="686587" y="1460500"/>
                </a:lnTo>
                <a:lnTo>
                  <a:pt x="687044" y="1447800"/>
                </a:lnTo>
                <a:lnTo>
                  <a:pt x="683869" y="1435100"/>
                </a:lnTo>
                <a:lnTo>
                  <a:pt x="679183" y="1409700"/>
                </a:lnTo>
                <a:lnTo>
                  <a:pt x="670366" y="1346200"/>
                </a:lnTo>
                <a:lnTo>
                  <a:pt x="659592" y="1270000"/>
                </a:lnTo>
                <a:lnTo>
                  <a:pt x="649035" y="1206500"/>
                </a:lnTo>
                <a:lnTo>
                  <a:pt x="640867" y="1168400"/>
                </a:lnTo>
                <a:lnTo>
                  <a:pt x="652640" y="1155700"/>
                </a:lnTo>
                <a:close/>
              </a:path>
              <a:path w="772159" h="2997200">
                <a:moveTo>
                  <a:pt x="532397" y="304800"/>
                </a:moveTo>
                <a:lnTo>
                  <a:pt x="291760" y="304800"/>
                </a:lnTo>
                <a:lnTo>
                  <a:pt x="294944" y="317500"/>
                </a:lnTo>
                <a:lnTo>
                  <a:pt x="296431" y="330200"/>
                </a:lnTo>
                <a:lnTo>
                  <a:pt x="296671" y="342900"/>
                </a:lnTo>
                <a:lnTo>
                  <a:pt x="295621" y="342900"/>
                </a:lnTo>
                <a:lnTo>
                  <a:pt x="292392" y="368300"/>
                </a:lnTo>
                <a:lnTo>
                  <a:pt x="283278" y="368300"/>
                </a:lnTo>
                <a:lnTo>
                  <a:pt x="278324" y="381000"/>
                </a:lnTo>
                <a:lnTo>
                  <a:pt x="260947" y="381000"/>
                </a:lnTo>
                <a:lnTo>
                  <a:pt x="253873" y="393700"/>
                </a:lnTo>
                <a:lnTo>
                  <a:pt x="241050" y="406400"/>
                </a:lnTo>
                <a:lnTo>
                  <a:pt x="222586" y="419100"/>
                </a:lnTo>
                <a:lnTo>
                  <a:pt x="205056" y="431800"/>
                </a:lnTo>
                <a:lnTo>
                  <a:pt x="195034" y="444500"/>
                </a:lnTo>
                <a:lnTo>
                  <a:pt x="171950" y="457200"/>
                </a:lnTo>
                <a:lnTo>
                  <a:pt x="79834" y="482600"/>
                </a:lnTo>
                <a:lnTo>
                  <a:pt x="56235" y="495300"/>
                </a:lnTo>
                <a:lnTo>
                  <a:pt x="40538" y="495300"/>
                </a:lnTo>
                <a:lnTo>
                  <a:pt x="33805" y="508000"/>
                </a:lnTo>
                <a:lnTo>
                  <a:pt x="25151" y="520700"/>
                </a:lnTo>
                <a:lnTo>
                  <a:pt x="16951" y="533400"/>
                </a:lnTo>
                <a:lnTo>
                  <a:pt x="11582" y="558800"/>
                </a:lnTo>
                <a:lnTo>
                  <a:pt x="10454" y="584200"/>
                </a:lnTo>
                <a:lnTo>
                  <a:pt x="10372" y="635000"/>
                </a:lnTo>
                <a:lnTo>
                  <a:pt x="11536" y="685800"/>
                </a:lnTo>
                <a:lnTo>
                  <a:pt x="14143" y="749300"/>
                </a:lnTo>
                <a:lnTo>
                  <a:pt x="18391" y="812800"/>
                </a:lnTo>
                <a:lnTo>
                  <a:pt x="24479" y="876300"/>
                </a:lnTo>
                <a:lnTo>
                  <a:pt x="32604" y="939800"/>
                </a:lnTo>
                <a:lnTo>
                  <a:pt x="42964" y="977900"/>
                </a:lnTo>
                <a:lnTo>
                  <a:pt x="62840" y="1041400"/>
                </a:lnTo>
                <a:lnTo>
                  <a:pt x="78094" y="1079500"/>
                </a:lnTo>
                <a:lnTo>
                  <a:pt x="105423" y="1104900"/>
                </a:lnTo>
                <a:lnTo>
                  <a:pt x="109944" y="1117600"/>
                </a:lnTo>
                <a:lnTo>
                  <a:pt x="102705" y="1130300"/>
                </a:lnTo>
                <a:lnTo>
                  <a:pt x="103606" y="1130300"/>
                </a:lnTo>
                <a:lnTo>
                  <a:pt x="97269" y="1143000"/>
                </a:lnTo>
                <a:lnTo>
                  <a:pt x="95009" y="1143000"/>
                </a:lnTo>
                <a:lnTo>
                  <a:pt x="91834" y="1155700"/>
                </a:lnTo>
                <a:lnTo>
                  <a:pt x="650339" y="1155700"/>
                </a:lnTo>
                <a:lnTo>
                  <a:pt x="646192" y="1143000"/>
                </a:lnTo>
                <a:lnTo>
                  <a:pt x="640859" y="1130300"/>
                </a:lnTo>
                <a:lnTo>
                  <a:pt x="635444" y="1117600"/>
                </a:lnTo>
                <a:lnTo>
                  <a:pt x="721436" y="1117600"/>
                </a:lnTo>
                <a:lnTo>
                  <a:pt x="732273" y="1104900"/>
                </a:lnTo>
                <a:lnTo>
                  <a:pt x="742258" y="1104900"/>
                </a:lnTo>
                <a:lnTo>
                  <a:pt x="750204" y="1079500"/>
                </a:lnTo>
                <a:lnTo>
                  <a:pt x="754926" y="1066800"/>
                </a:lnTo>
                <a:lnTo>
                  <a:pt x="758333" y="1054100"/>
                </a:lnTo>
                <a:lnTo>
                  <a:pt x="762457" y="1028700"/>
                </a:lnTo>
                <a:lnTo>
                  <a:pt x="766324" y="1016000"/>
                </a:lnTo>
                <a:lnTo>
                  <a:pt x="768959" y="1003300"/>
                </a:lnTo>
                <a:lnTo>
                  <a:pt x="771233" y="990600"/>
                </a:lnTo>
                <a:lnTo>
                  <a:pt x="769874" y="990600"/>
                </a:lnTo>
                <a:lnTo>
                  <a:pt x="768058" y="977900"/>
                </a:lnTo>
                <a:lnTo>
                  <a:pt x="771893" y="965200"/>
                </a:lnTo>
                <a:lnTo>
                  <a:pt x="770204" y="965200"/>
                </a:lnTo>
                <a:lnTo>
                  <a:pt x="768515" y="952500"/>
                </a:lnTo>
                <a:lnTo>
                  <a:pt x="763981" y="952500"/>
                </a:lnTo>
                <a:lnTo>
                  <a:pt x="763079" y="939800"/>
                </a:lnTo>
                <a:lnTo>
                  <a:pt x="760082" y="927100"/>
                </a:lnTo>
                <a:lnTo>
                  <a:pt x="754029" y="889000"/>
                </a:lnTo>
                <a:lnTo>
                  <a:pt x="747297" y="850900"/>
                </a:lnTo>
                <a:lnTo>
                  <a:pt x="742264" y="812800"/>
                </a:lnTo>
                <a:lnTo>
                  <a:pt x="734345" y="774700"/>
                </a:lnTo>
                <a:lnTo>
                  <a:pt x="720699" y="711200"/>
                </a:lnTo>
                <a:lnTo>
                  <a:pt x="706292" y="647700"/>
                </a:lnTo>
                <a:lnTo>
                  <a:pt x="696087" y="609600"/>
                </a:lnTo>
                <a:lnTo>
                  <a:pt x="680250" y="558800"/>
                </a:lnTo>
                <a:lnTo>
                  <a:pt x="669487" y="533400"/>
                </a:lnTo>
                <a:lnTo>
                  <a:pt x="656260" y="533400"/>
                </a:lnTo>
                <a:lnTo>
                  <a:pt x="596649" y="508000"/>
                </a:lnTo>
                <a:lnTo>
                  <a:pt x="564663" y="495300"/>
                </a:lnTo>
                <a:lnTo>
                  <a:pt x="549395" y="482600"/>
                </a:lnTo>
                <a:lnTo>
                  <a:pt x="539940" y="482600"/>
                </a:lnTo>
                <a:lnTo>
                  <a:pt x="515634" y="469900"/>
                </a:lnTo>
                <a:lnTo>
                  <a:pt x="501839" y="457200"/>
                </a:lnTo>
                <a:lnTo>
                  <a:pt x="493433" y="444500"/>
                </a:lnTo>
                <a:lnTo>
                  <a:pt x="483362" y="444500"/>
                </a:lnTo>
                <a:lnTo>
                  <a:pt x="479681" y="431800"/>
                </a:lnTo>
                <a:lnTo>
                  <a:pt x="475537" y="431800"/>
                </a:lnTo>
                <a:lnTo>
                  <a:pt x="471591" y="419100"/>
                </a:lnTo>
                <a:lnTo>
                  <a:pt x="263842" y="419100"/>
                </a:lnTo>
                <a:lnTo>
                  <a:pt x="262483" y="406400"/>
                </a:lnTo>
                <a:lnTo>
                  <a:pt x="266154" y="393700"/>
                </a:lnTo>
                <a:lnTo>
                  <a:pt x="474152" y="393700"/>
                </a:lnTo>
                <a:lnTo>
                  <a:pt x="484073" y="381000"/>
                </a:lnTo>
                <a:lnTo>
                  <a:pt x="513522" y="342900"/>
                </a:lnTo>
                <a:lnTo>
                  <a:pt x="520181" y="317500"/>
                </a:lnTo>
                <a:lnTo>
                  <a:pt x="527266" y="317500"/>
                </a:lnTo>
                <a:lnTo>
                  <a:pt x="532397" y="304800"/>
                </a:lnTo>
                <a:close/>
              </a:path>
              <a:path w="772159" h="2997200">
                <a:moveTo>
                  <a:pt x="468973" y="406400"/>
                </a:moveTo>
                <a:lnTo>
                  <a:pt x="263690" y="406400"/>
                </a:lnTo>
                <a:lnTo>
                  <a:pt x="263842" y="419100"/>
                </a:lnTo>
                <a:lnTo>
                  <a:pt x="468643" y="419100"/>
                </a:lnTo>
                <a:lnTo>
                  <a:pt x="468973" y="406400"/>
                </a:lnTo>
                <a:close/>
              </a:path>
              <a:path w="772159" h="2997200">
                <a:moveTo>
                  <a:pt x="474152" y="393700"/>
                </a:moveTo>
                <a:lnTo>
                  <a:pt x="269494" y="393700"/>
                </a:lnTo>
                <a:lnTo>
                  <a:pt x="266141" y="406400"/>
                </a:lnTo>
                <a:lnTo>
                  <a:pt x="469633" y="406400"/>
                </a:lnTo>
                <a:lnTo>
                  <a:pt x="474152" y="393700"/>
                </a:lnTo>
                <a:close/>
              </a:path>
              <a:path w="772159" h="2997200">
                <a:moveTo>
                  <a:pt x="433121" y="0"/>
                </a:moveTo>
                <a:lnTo>
                  <a:pt x="378284" y="0"/>
                </a:lnTo>
                <a:lnTo>
                  <a:pt x="330748" y="12700"/>
                </a:lnTo>
                <a:lnTo>
                  <a:pt x="277723" y="50800"/>
                </a:lnTo>
                <a:lnTo>
                  <a:pt x="270389" y="63500"/>
                </a:lnTo>
                <a:lnTo>
                  <a:pt x="264360" y="76200"/>
                </a:lnTo>
                <a:lnTo>
                  <a:pt x="261164" y="88900"/>
                </a:lnTo>
                <a:lnTo>
                  <a:pt x="262331" y="114300"/>
                </a:lnTo>
                <a:lnTo>
                  <a:pt x="265137" y="139700"/>
                </a:lnTo>
                <a:lnTo>
                  <a:pt x="266668" y="165100"/>
                </a:lnTo>
                <a:lnTo>
                  <a:pt x="268143" y="177800"/>
                </a:lnTo>
                <a:lnTo>
                  <a:pt x="270777" y="190500"/>
                </a:lnTo>
                <a:lnTo>
                  <a:pt x="263010" y="190500"/>
                </a:lnTo>
                <a:lnTo>
                  <a:pt x="259010" y="215900"/>
                </a:lnTo>
                <a:lnTo>
                  <a:pt x="257725" y="228600"/>
                </a:lnTo>
                <a:lnTo>
                  <a:pt x="258102" y="241300"/>
                </a:lnTo>
                <a:lnTo>
                  <a:pt x="260247" y="254000"/>
                </a:lnTo>
                <a:lnTo>
                  <a:pt x="264400" y="266700"/>
                </a:lnTo>
                <a:lnTo>
                  <a:pt x="269855" y="279400"/>
                </a:lnTo>
                <a:lnTo>
                  <a:pt x="275907" y="279400"/>
                </a:lnTo>
                <a:lnTo>
                  <a:pt x="281394" y="292100"/>
                </a:lnTo>
                <a:lnTo>
                  <a:pt x="288652" y="292100"/>
                </a:lnTo>
                <a:lnTo>
                  <a:pt x="290423" y="304800"/>
                </a:lnTo>
                <a:lnTo>
                  <a:pt x="536928" y="304800"/>
                </a:lnTo>
                <a:lnTo>
                  <a:pt x="541939" y="292100"/>
                </a:lnTo>
                <a:lnTo>
                  <a:pt x="546100" y="279400"/>
                </a:lnTo>
                <a:lnTo>
                  <a:pt x="548081" y="266700"/>
                </a:lnTo>
                <a:lnTo>
                  <a:pt x="549692" y="254000"/>
                </a:lnTo>
                <a:lnTo>
                  <a:pt x="552347" y="241300"/>
                </a:lnTo>
                <a:lnTo>
                  <a:pt x="554151" y="228600"/>
                </a:lnTo>
                <a:lnTo>
                  <a:pt x="553212" y="228600"/>
                </a:lnTo>
                <a:lnTo>
                  <a:pt x="552145" y="215900"/>
                </a:lnTo>
                <a:lnTo>
                  <a:pt x="550792" y="215900"/>
                </a:lnTo>
                <a:lnTo>
                  <a:pt x="554894" y="190500"/>
                </a:lnTo>
                <a:lnTo>
                  <a:pt x="557441" y="177800"/>
                </a:lnTo>
                <a:lnTo>
                  <a:pt x="561515" y="152400"/>
                </a:lnTo>
                <a:lnTo>
                  <a:pt x="565361" y="139700"/>
                </a:lnTo>
                <a:lnTo>
                  <a:pt x="565247" y="114300"/>
                </a:lnTo>
                <a:lnTo>
                  <a:pt x="557441" y="88900"/>
                </a:lnTo>
                <a:lnTo>
                  <a:pt x="541413" y="50800"/>
                </a:lnTo>
                <a:lnTo>
                  <a:pt x="517236" y="38100"/>
                </a:lnTo>
                <a:lnTo>
                  <a:pt x="482082" y="12700"/>
                </a:lnTo>
                <a:lnTo>
                  <a:pt x="433121" y="0"/>
                </a:lnTo>
                <a:close/>
              </a:path>
            </a:pathLst>
          </a:custGeom>
          <a:solidFill>
            <a:srgbClr val="EFEFEF"/>
          </a:solidFill>
        </p:spPr>
        <p:txBody>
          <a:bodyPr wrap="square" lIns="0" tIns="0" rIns="0" bIns="0" rtlCol="0"/>
          <a:lstStyle/>
          <a:p>
            <a:endParaRPr/>
          </a:p>
        </p:txBody>
      </p:sp>
      <p:sp>
        <p:nvSpPr>
          <p:cNvPr id="17" name="Tekstvak 16">
            <a:extLst>
              <a:ext uri="{FF2B5EF4-FFF2-40B4-BE49-F238E27FC236}">
                <a16:creationId xmlns:a16="http://schemas.microsoft.com/office/drawing/2014/main" id="{18963871-B449-418F-8ABC-AF19B087376A}"/>
              </a:ext>
            </a:extLst>
          </p:cNvPr>
          <p:cNvSpPr txBox="1"/>
          <p:nvPr/>
        </p:nvSpPr>
        <p:spPr>
          <a:xfrm>
            <a:off x="633479" y="6621324"/>
            <a:ext cx="10159998" cy="1754326"/>
          </a:xfrm>
          <a:prstGeom prst="rect">
            <a:avLst/>
          </a:prstGeom>
          <a:noFill/>
        </p:spPr>
        <p:txBody>
          <a:bodyPr wrap="square" rtlCol="0">
            <a:spAutoFit/>
          </a:bodyPr>
          <a:lstStyle/>
          <a:p>
            <a:r>
              <a:rPr lang="nl-NL" sz="3600">
                <a:solidFill>
                  <a:schemeClr val="bg1"/>
                </a:solidFill>
                <a:latin typeface="Myriad Pro"/>
              </a:rPr>
              <a:t>8 september 2020</a:t>
            </a:r>
          </a:p>
          <a:p>
            <a:r>
              <a:rPr lang="nl-NL" sz="3600">
                <a:solidFill>
                  <a:schemeClr val="bg1"/>
                </a:solidFill>
                <a:latin typeface="Myriad Pro"/>
              </a:rPr>
              <a:t>Maarten van Gelderen, m.vangelderen@vangelderen.nl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094915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Thuiswerkplek</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93284" y="2057400"/>
            <a:ext cx="13864967" cy="4144083"/>
          </a:xfrm>
          <a:prstGeom prst="rect">
            <a:avLst/>
          </a:prstGeom>
        </p:spPr>
        <p:txBody>
          <a:bodyPr wrap="square">
            <a:spAutoFit/>
          </a:bodyPr>
          <a:lstStyle/>
          <a:p>
            <a:pPr marL="571500" marR="0" lvl="0" indent="-5715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600">
                <a:solidFill>
                  <a:prstClr val="black"/>
                </a:solidFill>
                <a:latin typeface="Myriad Pro"/>
              </a:rPr>
              <a:t>k</a:t>
            </a:r>
            <a:r>
              <a:rPr kumimoji="0" lang="nl-NL" sz="3600" b="0" i="0" u="none" strike="noStrike" kern="1200" cap="none" spc="0" normalizeH="0" baseline="0" noProof="0">
                <a:ln>
                  <a:noFill/>
                </a:ln>
                <a:solidFill>
                  <a:prstClr val="black"/>
                </a:solidFill>
                <a:effectLst/>
                <a:uLnTx/>
                <a:uFillTx/>
                <a:latin typeface="Myriad Pro"/>
                <a:ea typeface="+mn-ea"/>
                <a:cs typeface="+mn-cs"/>
              </a:rPr>
              <a:t>osten die gemaakt </a:t>
            </a:r>
            <a:r>
              <a:rPr lang="nl-NL" sz="3600">
                <a:solidFill>
                  <a:prstClr val="black"/>
                </a:solidFill>
                <a:latin typeface="Myriad Pro"/>
              </a:rPr>
              <a:t>moeten worden voor ergonomische werkplek komen voor rekening werkgever</a:t>
            </a:r>
          </a:p>
          <a:p>
            <a:pPr marL="571500" marR="0" lvl="0" indent="-5715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600">
                <a:solidFill>
                  <a:prstClr val="black"/>
                </a:solidFill>
                <a:latin typeface="Myriad Pro"/>
              </a:rPr>
              <a:t>k</a:t>
            </a:r>
            <a:r>
              <a:rPr kumimoji="0" lang="nl-NL" sz="3600" b="0" i="0" u="none" strike="noStrike" kern="1200" cap="none" spc="0" normalizeH="0" baseline="0" noProof="0">
                <a:ln>
                  <a:noFill/>
                </a:ln>
                <a:solidFill>
                  <a:prstClr val="black"/>
                </a:solidFill>
                <a:effectLst/>
                <a:uLnTx/>
                <a:uFillTx/>
                <a:latin typeface="Myriad Pro"/>
                <a:ea typeface="+mn-ea"/>
                <a:cs typeface="+mn-cs"/>
              </a:rPr>
              <a:t>osten in verband met verbruik van extra elektriciteit, koffie/thee, water- en toiletverbruik blijven (vooralsnog)  voor rekening van de werknemer</a:t>
            </a:r>
          </a:p>
        </p:txBody>
      </p:sp>
    </p:spTree>
    <p:extLst>
      <p:ext uri="{BB962C8B-B14F-4D97-AF65-F5344CB8AC3E}">
        <p14:creationId xmlns:p14="http://schemas.microsoft.com/office/powerpoint/2010/main" val="3743285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094915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Corona uitspraak 2: recht op loon?</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93284" y="2057400"/>
            <a:ext cx="13864967" cy="6637073"/>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kumimoji="0" lang="nl-NL" sz="3600" b="0" i="0" u="none" strike="noStrike" kern="1200" cap="none" spc="0" normalizeH="0" baseline="0" noProof="0">
                <a:ln>
                  <a:noFill/>
                </a:ln>
                <a:solidFill>
                  <a:prstClr val="black"/>
                </a:solidFill>
                <a:effectLst/>
                <a:uLnTx/>
                <a:uFillTx/>
                <a:latin typeface="Myriad Pro"/>
                <a:ea typeface="+mn-ea"/>
                <a:cs typeface="+mn-cs"/>
              </a:rPr>
              <a:t>werknemer zit met kwetsbare thuissituatie; chronisch zieke vrouw die niet voor 6-jarig zoontje kan zorgen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600">
                <a:solidFill>
                  <a:prstClr val="black"/>
                </a:solidFill>
                <a:latin typeface="Myriad Pro"/>
              </a:rPr>
              <a:t>w</a:t>
            </a:r>
            <a:r>
              <a:rPr kumimoji="0" lang="nl-NL" sz="3600" b="0" i="0" u="none" strike="noStrike" kern="1200" cap="none" spc="0" normalizeH="0" baseline="0" noProof="0">
                <a:ln>
                  <a:noFill/>
                </a:ln>
                <a:solidFill>
                  <a:prstClr val="black"/>
                </a:solidFill>
                <a:effectLst/>
                <a:uLnTx/>
                <a:uFillTx/>
                <a:latin typeface="Myriad Pro"/>
                <a:ea typeface="+mn-ea"/>
                <a:cs typeface="+mn-cs"/>
              </a:rPr>
              <a:t>erknemer geeft in maart aan dat hij zoontje niet naar opvang kan brengen en met gezin in thuisquarantaine gaat</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600">
                <a:solidFill>
                  <a:prstClr val="black"/>
                </a:solidFill>
                <a:latin typeface="Myriad Pro"/>
              </a:rPr>
              <a:t>werkgever vindt dat er sprake is van een opvangprobleem en niet van een medisch probleem</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600">
                <a:solidFill>
                  <a:prstClr val="black"/>
                </a:solidFill>
                <a:latin typeface="Myriad Pro"/>
              </a:rPr>
              <a:t>e</a:t>
            </a:r>
            <a:r>
              <a:rPr kumimoji="0" lang="nl-NL" sz="3600" b="0" i="0" u="none" strike="noStrike" kern="1200" cap="none" spc="0" normalizeH="0" baseline="0" noProof="0">
                <a:ln>
                  <a:noFill/>
                </a:ln>
                <a:solidFill>
                  <a:prstClr val="black"/>
                </a:solidFill>
                <a:effectLst/>
                <a:uLnTx/>
                <a:uFillTx/>
                <a:latin typeface="Myriad Pro"/>
                <a:ea typeface="+mn-ea"/>
                <a:cs typeface="+mn-cs"/>
              </a:rPr>
              <a:t>r volg</a:t>
            </a:r>
            <a:r>
              <a:rPr lang="nl-NL" sz="3600">
                <a:solidFill>
                  <a:prstClr val="black"/>
                </a:solidFill>
                <a:latin typeface="Myriad Pro"/>
              </a:rPr>
              <a:t>t een loonstop en daarna ontslag op staande voet</a:t>
            </a:r>
            <a:endParaRPr kumimoji="0" lang="nl-NL" sz="3600" b="0" i="0" u="none" strike="noStrike" kern="1200" cap="none" spc="0" normalizeH="0" baseline="0" noProof="0">
              <a:ln>
                <a:noFill/>
              </a:ln>
              <a:solidFill>
                <a:prstClr val="black"/>
              </a:solidFill>
              <a:effectLst/>
              <a:uLnTx/>
              <a:uFillTx/>
              <a:latin typeface="Myriad Pro"/>
              <a:ea typeface="+mn-ea"/>
              <a:cs typeface="+mn-cs"/>
            </a:endParaRP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endParaRPr kumimoji="0" lang="nl-NL" sz="3600" b="0" i="0" u="none" strike="noStrike" kern="1200" cap="none" spc="0" normalizeH="0" baseline="0" noProof="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413558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094915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Corona uitspraak 2: recht op loon?</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93284" y="2057400"/>
            <a:ext cx="13864967" cy="4975080"/>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
                <a:srgbClr val="00B0F0"/>
              </a:buClr>
              <a:buSzTx/>
              <a:tabLst/>
              <a:defRPr/>
            </a:pPr>
            <a:r>
              <a:rPr kumimoji="0" lang="nl-NL" sz="3600" b="0" i="0" u="none" strike="noStrike" kern="1200" cap="none" spc="0" normalizeH="0" baseline="0" noProof="0">
                <a:ln>
                  <a:noFill/>
                </a:ln>
                <a:solidFill>
                  <a:prstClr val="black"/>
                </a:solidFill>
                <a:effectLst/>
                <a:uLnTx/>
                <a:uFillTx/>
                <a:latin typeface="Myriad Pro"/>
                <a:ea typeface="+mn-ea"/>
                <a:cs typeface="+mn-cs"/>
              </a:rPr>
              <a:t>Rechter:</a:t>
            </a:r>
          </a:p>
          <a:p>
            <a:pPr marR="0" lvl="0" algn="l" defTabSz="914400" rtl="0" eaLnBrk="1" fontAlgn="auto" latinLnBrk="0" hangingPunct="1">
              <a:lnSpc>
                <a:spcPct val="150000"/>
              </a:lnSpc>
              <a:spcBef>
                <a:spcPts val="0"/>
              </a:spcBef>
              <a:spcAft>
                <a:spcPts val="0"/>
              </a:spcAft>
              <a:buClr>
                <a:srgbClr val="00B0F0"/>
              </a:buClr>
              <a:buSzTx/>
              <a:tabLst/>
              <a:defRPr/>
            </a:pPr>
            <a:r>
              <a:rPr kumimoji="0" lang="nl-NL" sz="3600" b="0" i="1" u="none" strike="noStrike" kern="1200" cap="none" spc="0" normalizeH="0" baseline="0" noProof="0">
                <a:ln>
                  <a:noFill/>
                </a:ln>
                <a:solidFill>
                  <a:prstClr val="black"/>
                </a:solidFill>
                <a:effectLst/>
                <a:uLnTx/>
                <a:uFillTx/>
                <a:latin typeface="Myriad Pro"/>
                <a:ea typeface="+mn-ea"/>
                <a:cs typeface="+mn-cs"/>
              </a:rPr>
              <a:t>“In redelijkheid kan niet worden gezegd dat werknemer ongeoorloofd afwezig is geweest. De richtlijnen van het RIVM waren duidelijk: werk zoveel mogelijk thuis, terwijl van de zijde van Technibear niet is onderzocht of het mogelijk was om zo nodig ander passend werk vanuit huis te doen en dat ook niet is aangeboden.”</a:t>
            </a:r>
          </a:p>
        </p:txBody>
      </p:sp>
      <p:sp>
        <p:nvSpPr>
          <p:cNvPr id="3" name="Tekstvak 2">
            <a:extLst>
              <a:ext uri="{FF2B5EF4-FFF2-40B4-BE49-F238E27FC236}">
                <a16:creationId xmlns:a16="http://schemas.microsoft.com/office/drawing/2014/main" id="{CD227C0E-E213-41F6-9151-55771B89DDDB}"/>
              </a:ext>
            </a:extLst>
          </p:cNvPr>
          <p:cNvSpPr txBox="1"/>
          <p:nvPr/>
        </p:nvSpPr>
        <p:spPr>
          <a:xfrm>
            <a:off x="1651000" y="8001000"/>
            <a:ext cx="7010400" cy="523220"/>
          </a:xfrm>
          <a:prstGeom prst="rect">
            <a:avLst/>
          </a:prstGeom>
          <a:noFill/>
        </p:spPr>
        <p:txBody>
          <a:bodyPr wrap="square" rtlCol="0">
            <a:spAutoFit/>
          </a:bodyPr>
          <a:lstStyle/>
          <a:p>
            <a:r>
              <a:rPr lang="nl-NL" sz="2800">
                <a:latin typeface="Myriad Pro"/>
              </a:rPr>
              <a:t>ECLI:NL:RBNHO:2020:5863</a:t>
            </a:r>
          </a:p>
        </p:txBody>
      </p:sp>
    </p:spTree>
    <p:extLst>
      <p:ext uri="{BB962C8B-B14F-4D97-AF65-F5344CB8AC3E}">
        <p14:creationId xmlns:p14="http://schemas.microsoft.com/office/powerpoint/2010/main" val="724915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094915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Corona uitspraak 3: recht op loon?</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93284" y="2057400"/>
            <a:ext cx="13864967" cy="4144083"/>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600">
                <a:solidFill>
                  <a:prstClr val="black"/>
                </a:solidFill>
                <a:latin typeface="Myriad Pro"/>
              </a:rPr>
              <a:t>w</a:t>
            </a:r>
            <a:r>
              <a:rPr kumimoji="0" lang="nl-NL" sz="3600" b="0" i="0" u="none" strike="noStrike" kern="1200" cap="none" spc="0" normalizeH="0" baseline="0" noProof="0">
                <a:ln>
                  <a:noFill/>
                </a:ln>
                <a:solidFill>
                  <a:prstClr val="black"/>
                </a:solidFill>
                <a:effectLst/>
                <a:uLnTx/>
                <a:uFillTx/>
                <a:latin typeface="Myriad Pro"/>
                <a:ea typeface="+mn-ea"/>
                <a:cs typeface="+mn-cs"/>
              </a:rPr>
              <a:t>erkneemster meldt zich ziek omdat ex-man coronavirus heeft en zij zelf bang is dat zij en haar kinderen ook corona hebben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600">
                <a:solidFill>
                  <a:prstClr val="black"/>
                </a:solidFill>
                <a:latin typeface="Myriad Pro"/>
              </a:rPr>
              <a:t>w</a:t>
            </a:r>
            <a:r>
              <a:rPr kumimoji="0" lang="nl-NL" sz="3600" b="0" i="0" u="none" strike="noStrike" kern="1200" cap="none" spc="0" normalizeH="0" baseline="0" noProof="0">
                <a:ln>
                  <a:noFill/>
                </a:ln>
                <a:solidFill>
                  <a:prstClr val="black"/>
                </a:solidFill>
                <a:effectLst/>
                <a:uLnTx/>
                <a:uFillTx/>
                <a:latin typeface="Myriad Pro"/>
                <a:ea typeface="+mn-ea"/>
                <a:cs typeface="+mn-cs"/>
              </a:rPr>
              <a:t>erkgever accepteert de ziekmelding niet en stopt de loonbetaling</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endParaRPr kumimoji="0" lang="nl-NL" sz="3600" b="0" i="0" u="none" strike="noStrike" kern="1200" cap="none" spc="0" normalizeH="0" baseline="0" noProof="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2378476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094915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Corona uitspraak 3: recht op loon?</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93284" y="2057400"/>
            <a:ext cx="13864967" cy="4975080"/>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
                <a:srgbClr val="00B0F0"/>
              </a:buClr>
              <a:buSzTx/>
              <a:tabLst/>
              <a:defRPr/>
            </a:pPr>
            <a:r>
              <a:rPr lang="nl-NL" sz="3600">
                <a:solidFill>
                  <a:prstClr val="black"/>
                </a:solidFill>
                <a:latin typeface="Myriad Pro"/>
              </a:rPr>
              <a:t>Rechter:</a:t>
            </a:r>
            <a:endParaRPr kumimoji="0" lang="nl-NL" sz="3600" b="0" i="0" u="none" strike="noStrike" kern="1200" cap="none" spc="0" normalizeH="0" baseline="0" noProof="0">
              <a:ln>
                <a:noFill/>
              </a:ln>
              <a:solidFill>
                <a:prstClr val="black"/>
              </a:solidFill>
              <a:effectLst/>
              <a:uLnTx/>
              <a:uFillTx/>
              <a:latin typeface="Myriad Pro"/>
              <a:ea typeface="+mn-ea"/>
              <a:cs typeface="+mn-cs"/>
            </a:endParaRPr>
          </a:p>
          <a:p>
            <a:pPr marR="0" lvl="0" algn="l" defTabSz="914400" rtl="0" eaLnBrk="1" fontAlgn="auto" latinLnBrk="0" hangingPunct="1">
              <a:lnSpc>
                <a:spcPct val="150000"/>
              </a:lnSpc>
              <a:spcBef>
                <a:spcPts val="0"/>
              </a:spcBef>
              <a:spcAft>
                <a:spcPts val="0"/>
              </a:spcAft>
              <a:buClr>
                <a:srgbClr val="00B0F0"/>
              </a:buClr>
              <a:buSzTx/>
              <a:tabLst/>
              <a:defRPr/>
            </a:pPr>
            <a:r>
              <a:rPr kumimoji="0" lang="nl-NL" sz="3600" b="0" i="1" u="none" strike="noStrike" kern="1200" cap="none" spc="0" normalizeH="0" baseline="0" noProof="0">
                <a:ln>
                  <a:noFill/>
                </a:ln>
                <a:solidFill>
                  <a:prstClr val="black"/>
                </a:solidFill>
                <a:effectLst/>
                <a:uLnTx/>
                <a:uFillTx/>
                <a:latin typeface="Myriad Pro"/>
                <a:ea typeface="+mn-ea"/>
                <a:cs typeface="+mn-cs"/>
              </a:rPr>
              <a:t>“In dit verband wordt overwogen dat het niet aan werkgeefster is om vast te stellen of werkneemster ziek is en dat zij in beginsel de ziekmelding van werkneemster moet accepteren, tenzij er voldoende zwaarwegende gronden zijn om de ziekmelding te weigeren. Van dergelijke gronden is in dit geval op geen enkele wijze gebleken.”</a:t>
            </a:r>
          </a:p>
        </p:txBody>
      </p:sp>
    </p:spTree>
    <p:extLst>
      <p:ext uri="{BB962C8B-B14F-4D97-AF65-F5344CB8AC3E}">
        <p14:creationId xmlns:p14="http://schemas.microsoft.com/office/powerpoint/2010/main" val="3593250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094915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Corona uitspraak 2: recht op loon?</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93284" y="2057400"/>
            <a:ext cx="13864967" cy="4975080"/>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
                <a:srgbClr val="00B0F0"/>
              </a:buClr>
              <a:buSzTx/>
              <a:tabLst/>
              <a:defRPr/>
            </a:pPr>
            <a:r>
              <a:rPr lang="nl-NL" sz="3600">
                <a:solidFill>
                  <a:prstClr val="black"/>
                </a:solidFill>
                <a:latin typeface="Myriad Pro"/>
              </a:rPr>
              <a:t>Rechter:</a:t>
            </a:r>
            <a:endParaRPr kumimoji="0" lang="nl-NL" sz="3600" b="0" i="0" u="none" strike="noStrike" kern="1200" cap="none" spc="0" normalizeH="0" baseline="0" noProof="0">
              <a:ln>
                <a:noFill/>
              </a:ln>
              <a:solidFill>
                <a:prstClr val="black"/>
              </a:solidFill>
              <a:effectLst/>
              <a:uLnTx/>
              <a:uFillTx/>
              <a:latin typeface="Myriad Pro"/>
              <a:ea typeface="+mn-ea"/>
              <a:cs typeface="+mn-cs"/>
            </a:endParaRPr>
          </a:p>
          <a:p>
            <a:pPr marR="0" lvl="0" algn="l" defTabSz="914400" rtl="0" eaLnBrk="1" fontAlgn="auto" latinLnBrk="0" hangingPunct="1">
              <a:lnSpc>
                <a:spcPct val="150000"/>
              </a:lnSpc>
              <a:spcBef>
                <a:spcPts val="0"/>
              </a:spcBef>
              <a:spcAft>
                <a:spcPts val="0"/>
              </a:spcAft>
              <a:buClr>
                <a:srgbClr val="00B0F0"/>
              </a:buClr>
              <a:buSzTx/>
              <a:tabLst/>
              <a:defRPr/>
            </a:pPr>
            <a:r>
              <a:rPr kumimoji="0" lang="nl-NL" sz="3600" b="0" i="1" u="none" strike="noStrike" kern="1200" cap="none" spc="0" normalizeH="0" baseline="0" noProof="0">
                <a:ln>
                  <a:noFill/>
                </a:ln>
                <a:solidFill>
                  <a:prstClr val="black"/>
                </a:solidFill>
                <a:effectLst/>
                <a:uLnTx/>
                <a:uFillTx/>
                <a:latin typeface="Myriad Pro"/>
                <a:ea typeface="+mn-ea"/>
                <a:cs typeface="+mn-cs"/>
              </a:rPr>
              <a:t>“Voor zover werkgever (al dan niet terecht) de indruk had dat werkneemster zich enkel heeft ziekgemeld vanwege angst voor het coronavirus, hetgeen door werkneemster weliswaar uitdrukkelijk is betwist, had werkgever ter beoordeling van de ziekte een bedrijfsarts of arbodienst moeten inschakelen.”</a:t>
            </a:r>
          </a:p>
        </p:txBody>
      </p:sp>
    </p:spTree>
    <p:extLst>
      <p:ext uri="{BB962C8B-B14F-4D97-AF65-F5344CB8AC3E}">
        <p14:creationId xmlns:p14="http://schemas.microsoft.com/office/powerpoint/2010/main" val="705322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094915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Corona uitspraak 3: recht op loon?</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93284" y="2057400"/>
            <a:ext cx="13864967" cy="4975080"/>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
                <a:srgbClr val="00B0F0"/>
              </a:buClr>
              <a:buSzTx/>
              <a:tabLst/>
              <a:defRPr/>
            </a:pPr>
            <a:r>
              <a:rPr lang="nl-NL" sz="3600">
                <a:solidFill>
                  <a:prstClr val="black"/>
                </a:solidFill>
                <a:latin typeface="Myriad Pro"/>
              </a:rPr>
              <a:t>Rechter:</a:t>
            </a:r>
            <a:endParaRPr kumimoji="0" lang="nl-NL" sz="3600" b="0" i="0" u="none" strike="noStrike" kern="1200" cap="none" spc="0" normalizeH="0" baseline="0" noProof="0">
              <a:ln>
                <a:noFill/>
              </a:ln>
              <a:solidFill>
                <a:prstClr val="black"/>
              </a:solidFill>
              <a:effectLst/>
              <a:uLnTx/>
              <a:uFillTx/>
              <a:latin typeface="Myriad Pro"/>
              <a:ea typeface="+mn-ea"/>
              <a:cs typeface="+mn-cs"/>
            </a:endParaRPr>
          </a:p>
          <a:p>
            <a:pPr marR="0" lvl="0" algn="l" defTabSz="914400" rtl="0" eaLnBrk="1" fontAlgn="auto" latinLnBrk="0" hangingPunct="1">
              <a:lnSpc>
                <a:spcPct val="150000"/>
              </a:lnSpc>
              <a:spcBef>
                <a:spcPts val="0"/>
              </a:spcBef>
              <a:spcAft>
                <a:spcPts val="0"/>
              </a:spcAft>
              <a:buClr>
                <a:srgbClr val="00B0F0"/>
              </a:buClr>
              <a:buSzTx/>
              <a:tabLst/>
              <a:defRPr/>
            </a:pPr>
            <a:r>
              <a:rPr lang="nl-NL" sz="3600" i="1">
                <a:solidFill>
                  <a:prstClr val="black"/>
                </a:solidFill>
                <a:latin typeface="Myriad Pro"/>
              </a:rPr>
              <a:t>“Werkgeefster</a:t>
            </a:r>
            <a:r>
              <a:rPr kumimoji="0" lang="nl-NL" sz="3600" b="0" i="1" u="none" strike="noStrike" kern="1200" cap="none" spc="0" normalizeH="0" baseline="0" noProof="0">
                <a:ln>
                  <a:noFill/>
                </a:ln>
                <a:solidFill>
                  <a:prstClr val="black"/>
                </a:solidFill>
                <a:effectLst/>
                <a:uLnTx/>
                <a:uFillTx/>
                <a:latin typeface="Myriad Pro"/>
                <a:ea typeface="+mn-ea"/>
                <a:cs typeface="+mn-cs"/>
              </a:rPr>
              <a:t> is daartoe op grond van de Arbeidsomstandighedenwet (artikelen 14 en 14a) en de Regeling procesgang eerste en tweede ziektejaar (artikel 2) verplicht. Die verplichting volgt ook uit goed werkgeverschap en de re-integratieverplichtingen die op de werkgever rusten.”</a:t>
            </a:r>
          </a:p>
        </p:txBody>
      </p:sp>
      <p:sp>
        <p:nvSpPr>
          <p:cNvPr id="3" name="Tekstvak 2">
            <a:extLst>
              <a:ext uri="{FF2B5EF4-FFF2-40B4-BE49-F238E27FC236}">
                <a16:creationId xmlns:a16="http://schemas.microsoft.com/office/drawing/2014/main" id="{3618439A-D543-4A9C-BD54-1E189FD31A55}"/>
              </a:ext>
            </a:extLst>
          </p:cNvPr>
          <p:cNvSpPr txBox="1"/>
          <p:nvPr/>
        </p:nvSpPr>
        <p:spPr>
          <a:xfrm>
            <a:off x="1493284" y="8001000"/>
            <a:ext cx="7924800" cy="523220"/>
          </a:xfrm>
          <a:prstGeom prst="rect">
            <a:avLst/>
          </a:prstGeom>
          <a:noFill/>
        </p:spPr>
        <p:txBody>
          <a:bodyPr wrap="square" rtlCol="0">
            <a:spAutoFit/>
          </a:bodyPr>
          <a:lstStyle/>
          <a:p>
            <a:r>
              <a:rPr lang="nl-NL" sz="2800">
                <a:latin typeface="Myriad Pro"/>
              </a:rPr>
              <a:t>ECLI:NL:RBROT:2020:6282</a:t>
            </a:r>
          </a:p>
        </p:txBody>
      </p:sp>
    </p:spTree>
    <p:extLst>
      <p:ext uri="{BB962C8B-B14F-4D97-AF65-F5344CB8AC3E}">
        <p14:creationId xmlns:p14="http://schemas.microsoft.com/office/powerpoint/2010/main" val="1177787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54" y="920636"/>
            <a:ext cx="11272259"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Arbeidsvoorwaarden wijzigen met een beroep op eenzijdig wijzigingsbeding</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6" name="Afbeelding 15" descr="Afbeelding met persoon, man, kostuum, vasthouden&#10;&#10;Automatisch gegenereerde beschrijving">
            <a:extLst>
              <a:ext uri="{FF2B5EF4-FFF2-40B4-BE49-F238E27FC236}">
                <a16:creationId xmlns:a16="http://schemas.microsoft.com/office/drawing/2014/main" id="{F093C25E-14AD-4A37-9443-3CCF861ECD8C}"/>
              </a:ext>
            </a:extLst>
          </p:cNvPr>
          <p:cNvPicPr>
            <a:picLocks noChangeAspect="1"/>
          </p:cNvPicPr>
          <p:nvPr/>
        </p:nvPicPr>
        <p:blipFill rotWithShape="1">
          <a:blip r:embed="rId2">
            <a:extLst>
              <a:ext uri="{28A0092B-C50C-407E-A947-70E740481C1C}">
                <a14:useLocalDpi xmlns:a14="http://schemas.microsoft.com/office/drawing/2010/main" val="0"/>
              </a:ext>
            </a:extLst>
          </a:blip>
          <a:srcRect t="9666"/>
          <a:stretch/>
        </p:blipFill>
        <p:spPr>
          <a:xfrm>
            <a:off x="1526565" y="3048000"/>
            <a:ext cx="6324600" cy="5696774"/>
          </a:xfrm>
          <a:prstGeom prst="rect">
            <a:avLst/>
          </a:prstGeom>
        </p:spPr>
      </p:pic>
    </p:spTree>
    <p:extLst>
      <p:ext uri="{BB962C8B-B14F-4D97-AF65-F5344CB8AC3E}">
        <p14:creationId xmlns:p14="http://schemas.microsoft.com/office/powerpoint/2010/main" val="2325839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Eenzijdig wijzigingsbeding</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913827" y="2895600"/>
            <a:ext cx="12606329" cy="313419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1" i="0" u="sng" strike="noStrike" kern="1200" cap="none" spc="0" normalizeH="0" baseline="0" noProof="0">
                <a:ln>
                  <a:noFill/>
                </a:ln>
                <a:solidFill>
                  <a:prstClr val="black"/>
                </a:solidFill>
                <a:effectLst/>
                <a:uLnTx/>
                <a:uFillTx/>
                <a:latin typeface="Myriad Pro"/>
                <a:ea typeface="+mn-ea"/>
                <a:cs typeface="+mn-cs"/>
              </a:rPr>
              <a:t>Voorbeeld:</a:t>
            </a:r>
          </a:p>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1" u="none" strike="noStrike" kern="1200" cap="none" spc="0" normalizeH="0" baseline="0" noProof="0">
                <a:ln>
                  <a:noFill/>
                </a:ln>
                <a:solidFill>
                  <a:prstClr val="black"/>
                </a:solidFill>
                <a:effectLst/>
                <a:uLnTx/>
                <a:uFillTx/>
                <a:latin typeface="Myriad Pro"/>
                <a:ea typeface="+mn-ea"/>
                <a:cs typeface="+mn-cs"/>
              </a:rPr>
              <a:t>De werkgever behoudt zich het recht voor om bij zwaarwegende bedrijfsbelangen bepaalde arbeidsvoorwaarden eenzijdig te wijzigen.</a:t>
            </a:r>
            <a:endParaRPr kumimoji="0" lang="nl-NL" sz="3400" b="0" i="1" u="none" strike="noStrike" kern="1200" cap="none" spc="0" normalizeH="0" baseline="0" noProof="0" dirty="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2193067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Eenzijdig wijzigingsbeding</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742064" y="2819400"/>
            <a:ext cx="12606329" cy="548868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Beroep op eenzijdig wijzigingsbeding is alleen mogelijk als:</a:t>
            </a:r>
          </a:p>
          <a:p>
            <a:pPr marL="514350" marR="0" lvl="0" indent="-514350" algn="l" defTabSz="914400" rtl="0" eaLnBrk="1" fontAlgn="auto" latinLnBrk="0" hangingPunct="1">
              <a:lnSpc>
                <a:spcPct val="150000"/>
              </a:lnSpc>
              <a:spcBef>
                <a:spcPts val="0"/>
              </a:spcBef>
              <a:spcAft>
                <a:spcPts val="0"/>
              </a:spcAft>
              <a:buClr>
                <a:srgbClr val="00B0F0"/>
              </a:buClr>
              <a:buSzTx/>
              <a:buFont typeface="+mj-lt"/>
              <a:buAutoNum type="arabicPeriod"/>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het wijzigingsbeding </a:t>
            </a:r>
            <a:r>
              <a:rPr kumimoji="0" lang="nl-NL" sz="3400" b="0" i="0" u="none" strike="noStrike" kern="1200" cap="none" spc="0" normalizeH="0" baseline="0" noProof="0">
                <a:ln>
                  <a:noFill/>
                </a:ln>
                <a:solidFill>
                  <a:prstClr val="black"/>
                </a:solidFill>
                <a:effectLst/>
                <a:highlight>
                  <a:srgbClr val="FFFF00"/>
                </a:highlight>
                <a:uLnTx/>
                <a:uFillTx/>
                <a:latin typeface="Myriad Pro"/>
                <a:ea typeface="+mn-ea"/>
                <a:cs typeface="+mn-cs"/>
              </a:rPr>
              <a:t>schriftelijk overeengekomen</a:t>
            </a:r>
            <a:r>
              <a:rPr kumimoji="0" lang="nl-NL" sz="3400" b="0" i="0" u="none" strike="noStrike" kern="1200" cap="none" spc="0" normalizeH="0" baseline="0" noProof="0">
                <a:ln>
                  <a:noFill/>
                </a:ln>
                <a:solidFill>
                  <a:prstClr val="black"/>
                </a:solidFill>
                <a:effectLst/>
                <a:uLnTx/>
                <a:uFillTx/>
                <a:latin typeface="Myriad Pro"/>
                <a:ea typeface="+mn-ea"/>
                <a:cs typeface="+mn-cs"/>
              </a:rPr>
              <a:t> is, en</a:t>
            </a:r>
          </a:p>
          <a:p>
            <a:pPr marL="514350" marR="0" lvl="0" indent="-514350" algn="l" defTabSz="914400" rtl="0" eaLnBrk="1" fontAlgn="auto" latinLnBrk="0" hangingPunct="1">
              <a:lnSpc>
                <a:spcPct val="150000"/>
              </a:lnSpc>
              <a:spcBef>
                <a:spcPts val="0"/>
              </a:spcBef>
              <a:spcAft>
                <a:spcPts val="0"/>
              </a:spcAft>
              <a:buClr>
                <a:srgbClr val="00B0F0"/>
              </a:buClr>
              <a:buSzTx/>
              <a:buFont typeface="+mj-lt"/>
              <a:buAutoNum type="arabicPeriod"/>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de werkgever bij de wijziging een </a:t>
            </a:r>
            <a:r>
              <a:rPr kumimoji="0" lang="nl-NL" sz="3400" b="0" i="0" u="none" strike="noStrike" kern="1200" cap="none" spc="0" normalizeH="0" baseline="0" noProof="0">
                <a:ln>
                  <a:noFill/>
                </a:ln>
                <a:solidFill>
                  <a:prstClr val="black"/>
                </a:solidFill>
                <a:effectLst/>
                <a:highlight>
                  <a:srgbClr val="FFFF00"/>
                </a:highlight>
                <a:uLnTx/>
                <a:uFillTx/>
                <a:latin typeface="Myriad Pro"/>
                <a:ea typeface="+mn-ea"/>
                <a:cs typeface="+mn-cs"/>
              </a:rPr>
              <a:t>zwaarwichtig belang</a:t>
            </a:r>
            <a:r>
              <a:rPr kumimoji="0" lang="nl-NL" sz="3400" b="0" i="0" u="none" strike="noStrike" kern="1200" cap="none" spc="0" normalizeH="0" baseline="0" noProof="0">
                <a:ln>
                  <a:noFill/>
                </a:ln>
                <a:solidFill>
                  <a:prstClr val="black"/>
                </a:solidFill>
                <a:effectLst/>
                <a:uLnTx/>
                <a:uFillTx/>
                <a:latin typeface="Myriad Pro"/>
                <a:ea typeface="+mn-ea"/>
                <a:cs typeface="+mn-cs"/>
              </a:rPr>
              <a:t> heeft, waardoor</a:t>
            </a:r>
          </a:p>
          <a:p>
            <a:pPr marL="514350" marR="0" lvl="0" indent="-514350" algn="l" defTabSz="914400" rtl="0" eaLnBrk="1" fontAlgn="auto" latinLnBrk="0" hangingPunct="1">
              <a:lnSpc>
                <a:spcPct val="150000"/>
              </a:lnSpc>
              <a:spcBef>
                <a:spcPts val="0"/>
              </a:spcBef>
              <a:spcAft>
                <a:spcPts val="0"/>
              </a:spcAft>
              <a:buClr>
                <a:srgbClr val="00B0F0"/>
              </a:buClr>
              <a:buSzTx/>
              <a:buFont typeface="+mj-lt"/>
              <a:buAutoNum type="arabicPeriod"/>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het belang van de werknemer </a:t>
            </a:r>
            <a:r>
              <a:rPr kumimoji="0" lang="nl-NL" sz="3400" b="0" i="0" u="none" strike="noStrike" kern="1200" cap="none" spc="0" normalizeH="0" baseline="0" noProof="0">
                <a:ln>
                  <a:noFill/>
                </a:ln>
                <a:solidFill>
                  <a:prstClr val="black"/>
                </a:solidFill>
                <a:effectLst/>
                <a:highlight>
                  <a:srgbClr val="FFFF00"/>
                </a:highlight>
                <a:uLnTx/>
                <a:uFillTx/>
                <a:latin typeface="Myriad Pro"/>
                <a:ea typeface="+mn-ea"/>
                <a:cs typeface="+mn-cs"/>
              </a:rPr>
              <a:t>naar maatstaven van redelijkheid en billijkheid moet wijken</a:t>
            </a:r>
          </a:p>
          <a:p>
            <a:pPr marL="514350" marR="0" lvl="0" indent="-514350" algn="l" defTabSz="914400" rtl="0" eaLnBrk="1" fontAlgn="auto" latinLnBrk="0" hangingPunct="1">
              <a:lnSpc>
                <a:spcPct val="150000"/>
              </a:lnSpc>
              <a:spcBef>
                <a:spcPts val="0"/>
              </a:spcBef>
              <a:spcAft>
                <a:spcPts val="0"/>
              </a:spcAft>
              <a:buClr>
                <a:srgbClr val="00B0F0"/>
              </a:buClr>
              <a:buSzTx/>
              <a:buFont typeface="+mj-lt"/>
              <a:buAutoNum type="arabicPeriod"/>
              <a:tabLst/>
              <a:defRPr/>
            </a:pPr>
            <a:endParaRPr kumimoji="0" lang="nl-NL" sz="3400" b="0" i="0" u="none" strike="noStrike" kern="1200" cap="none" spc="0" normalizeH="0" baseline="0" noProof="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1327154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F19F312-5B28-D444-8F2E-7374F44402D1}"/>
              </a:ext>
            </a:extLst>
          </p:cNvPr>
          <p:cNvSpPr/>
          <p:nvPr/>
        </p:nvSpPr>
        <p:spPr>
          <a:xfrm>
            <a:off x="0" y="4572000"/>
            <a:ext cx="16256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ijdelijke aanduiding voor tekst 3">
            <a:extLst>
              <a:ext uri="{FF2B5EF4-FFF2-40B4-BE49-F238E27FC236}">
                <a16:creationId xmlns:a16="http://schemas.microsoft.com/office/drawing/2014/main" id="{A1D9F9EC-9785-0641-90D3-FA2AF1D46140}"/>
              </a:ext>
            </a:extLst>
          </p:cNvPr>
          <p:cNvSpPr txBox="1">
            <a:spLocks/>
          </p:cNvSpPr>
          <p:nvPr/>
        </p:nvSpPr>
        <p:spPr>
          <a:xfrm>
            <a:off x="714948" y="4648200"/>
            <a:ext cx="11734800" cy="3674561"/>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3600" kern="0">
                <a:solidFill>
                  <a:sysClr val="windowText" lastClr="000000"/>
                </a:solidFill>
                <a:latin typeface="Lato" panose="020F0502020204030203" pitchFamily="34" charset="0"/>
                <a:ea typeface="Lato" panose="020F0502020204030203" pitchFamily="34" charset="0"/>
                <a:cs typeface="Lato" panose="020F0502020204030203" pitchFamily="34" charset="0"/>
              </a:rPr>
              <a:t>Computerweg 8</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3600" kern="0">
                <a:solidFill>
                  <a:sysClr val="windowText" lastClr="000000"/>
                </a:solidFill>
                <a:latin typeface="Lato" panose="020F0502020204030203" pitchFamily="34" charset="0"/>
                <a:ea typeface="Lato" panose="020F0502020204030203" pitchFamily="34" charset="0"/>
                <a:cs typeface="Lato" panose="020F0502020204030203" pitchFamily="34" charset="0"/>
              </a:rPr>
              <a:t>6 arbeidsrechtadvocaten</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3600" kern="0">
                <a:solidFill>
                  <a:sysClr val="windowText" lastClr="000000"/>
                </a:solidFill>
                <a:latin typeface="Lato" panose="020F0502020204030203" pitchFamily="34" charset="0"/>
                <a:ea typeface="Lato" panose="020F0502020204030203" pitchFamily="34" charset="0"/>
                <a:cs typeface="Lato" panose="020F0502020204030203" pitchFamily="34" charset="0"/>
              </a:rPr>
              <a:t>a</a:t>
            </a:r>
            <a:r>
              <a:rPr kumimoji="0" lang="nl-NL" sz="3600" i="0" u="none" strike="noStrike" kern="0" cap="none" spc="0" normalizeH="0" baseline="0" noProof="0">
                <a:ln>
                  <a:noFill/>
                </a:ln>
                <a:solidFill>
                  <a:sysClr val="windowText" lastClr="000000"/>
                </a:solidFill>
                <a:effectLst/>
                <a:uLnTx/>
                <a:uFillTx/>
                <a:latin typeface="Lato" panose="020F0502020204030203" pitchFamily="34" charset="0"/>
                <a:ea typeface="Lato" panose="020F0502020204030203" pitchFamily="34" charset="0"/>
                <a:cs typeface="Lato" panose="020F0502020204030203" pitchFamily="34" charset="0"/>
              </a:rPr>
              <a:t>rbeidsrecht, arbeidsvoorwaarden en ontslag</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3600" kern="0">
                <a:solidFill>
                  <a:sysClr val="windowText" lastClr="000000"/>
                </a:solidFill>
                <a:latin typeface="Lato" panose="020F0502020204030203" pitchFamily="34" charset="0"/>
                <a:ea typeface="Lato" panose="020F0502020204030203" pitchFamily="34" charset="0"/>
                <a:cs typeface="Lato" panose="020F0502020204030203" pitchFamily="34" charset="0"/>
              </a:rPr>
              <a:t>youtube.com/vangelderennl</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3600" kern="0">
                <a:solidFill>
                  <a:sysClr val="windowText" lastClr="000000"/>
                </a:solidFill>
                <a:latin typeface="Lato" panose="020F0502020204030203" pitchFamily="34" charset="0"/>
                <a:ea typeface="Lato" panose="020F0502020204030203" pitchFamily="34" charset="0"/>
                <a:cs typeface="Lato" panose="020F0502020204030203" pitchFamily="34" charset="0"/>
              </a:rPr>
              <a:t>HR Essentials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3600" i="0" u="none" strike="noStrike" kern="0" cap="none" spc="0" normalizeH="0" baseline="0" noProof="0" dirty="0">
              <a:ln>
                <a:noFill/>
              </a:ln>
              <a:solidFill>
                <a:sysClr val="windowText" lastClr="000000"/>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2" name="Picture 2" descr="Afbeeldingsresultaat voor van gelderen advocaten">
            <a:extLst>
              <a:ext uri="{FF2B5EF4-FFF2-40B4-BE49-F238E27FC236}">
                <a16:creationId xmlns:a16="http://schemas.microsoft.com/office/drawing/2014/main" id="{D092B8C6-8F33-A04F-B14E-447E22AB9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913439"/>
            <a:ext cx="721128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548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54" y="920636"/>
            <a:ext cx="11272259"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Arbeidsvoorwaarden wijzigen zonder een eenzijdig wijzigingsbeding</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6" name="Afbeelding 15" descr="Afbeelding met persoon, man, kostuum, vasthouden&#10;&#10;Automatisch gegenereerde beschrijving">
            <a:extLst>
              <a:ext uri="{FF2B5EF4-FFF2-40B4-BE49-F238E27FC236}">
                <a16:creationId xmlns:a16="http://schemas.microsoft.com/office/drawing/2014/main" id="{F093C25E-14AD-4A37-9443-3CCF861ECD8C}"/>
              </a:ext>
            </a:extLst>
          </p:cNvPr>
          <p:cNvPicPr>
            <a:picLocks noChangeAspect="1"/>
          </p:cNvPicPr>
          <p:nvPr/>
        </p:nvPicPr>
        <p:blipFill rotWithShape="1">
          <a:blip r:embed="rId2">
            <a:extLst>
              <a:ext uri="{28A0092B-C50C-407E-A947-70E740481C1C}">
                <a14:useLocalDpi xmlns:a14="http://schemas.microsoft.com/office/drawing/2010/main" val="0"/>
              </a:ext>
            </a:extLst>
          </a:blip>
          <a:srcRect l="-195" t="9666" r="-195"/>
          <a:stretch/>
        </p:blipFill>
        <p:spPr>
          <a:xfrm>
            <a:off x="1526565" y="3048000"/>
            <a:ext cx="6324600" cy="5696774"/>
          </a:xfrm>
          <a:prstGeom prst="rect">
            <a:avLst/>
          </a:prstGeom>
          <a:ln w="3175">
            <a:solidFill>
              <a:schemeClr val="tx1"/>
            </a:solidFill>
          </a:ln>
        </p:spPr>
      </p:pic>
      <p:sp>
        <p:nvSpPr>
          <p:cNvPr id="18" name="Cirkel: leeg 17">
            <a:extLst>
              <a:ext uri="{FF2B5EF4-FFF2-40B4-BE49-F238E27FC236}">
                <a16:creationId xmlns:a16="http://schemas.microsoft.com/office/drawing/2014/main" id="{DED509E8-DB93-4996-BD4E-CD22B4402388}"/>
              </a:ext>
            </a:extLst>
          </p:cNvPr>
          <p:cNvSpPr>
            <a:spLocks noChangeAspect="1"/>
          </p:cNvSpPr>
          <p:nvPr/>
        </p:nvSpPr>
        <p:spPr>
          <a:xfrm>
            <a:off x="1346200" y="2626231"/>
            <a:ext cx="6309360" cy="6393379"/>
          </a:xfrm>
          <a:prstGeom prst="donut">
            <a:avLst>
              <a:gd name="adj" fmla="val 7775"/>
            </a:avLst>
          </a:prstGeom>
          <a:solidFill>
            <a:srgbClr val="FF0000"/>
          </a:solidFill>
          <a:ln w="9525"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cxnSp>
        <p:nvCxnSpPr>
          <p:cNvPr id="20" name="Rechte verbindingslijn 19">
            <a:extLst>
              <a:ext uri="{FF2B5EF4-FFF2-40B4-BE49-F238E27FC236}">
                <a16:creationId xmlns:a16="http://schemas.microsoft.com/office/drawing/2014/main" id="{0D936DAE-F92A-42A8-8821-10035D040FC7}"/>
              </a:ext>
            </a:extLst>
          </p:cNvPr>
          <p:cNvCxnSpPr>
            <a:cxnSpLocks noChangeAspect="1"/>
          </p:cNvCxnSpPr>
          <p:nvPr/>
        </p:nvCxnSpPr>
        <p:spPr>
          <a:xfrm flipV="1">
            <a:off x="2336800" y="3657600"/>
            <a:ext cx="4267200" cy="434471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387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Arbeidsvoorwaarden wijzigen zonder eenzijdig wijzigingsbeding</a:t>
            </a:r>
            <a:endParaRPr sz="5500" dirty="0"/>
          </a:p>
        </p:txBody>
      </p:sp>
      <p:sp>
        <p:nvSpPr>
          <p:cNvPr id="4" name="object 4"/>
          <p:cNvSpPr/>
          <p:nvPr/>
        </p:nvSpPr>
        <p:spPr>
          <a:xfrm>
            <a:off x="14586979" y="776846"/>
            <a:ext cx="854075" cy="686435"/>
          </a:xfrm>
          <a:custGeom>
            <a:avLst/>
            <a:gdLst/>
            <a:ahLst/>
            <a:cxnLst/>
            <a:rect l="l" t="t" r="r" b="b"/>
            <a:pathLst>
              <a:path w="854075" h="686435">
                <a:moveTo>
                  <a:pt x="854024" y="686422"/>
                </a:moveTo>
                <a:lnTo>
                  <a:pt x="0" y="686422"/>
                </a:lnTo>
                <a:lnTo>
                  <a:pt x="0" y="0"/>
                </a:lnTo>
                <a:lnTo>
                  <a:pt x="854024" y="0"/>
                </a:lnTo>
                <a:lnTo>
                  <a:pt x="854024" y="686422"/>
                </a:lnTo>
                <a:close/>
              </a:path>
            </a:pathLst>
          </a:custGeom>
          <a:solidFill>
            <a:srgbClr val="00ADE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3123274" y="897166"/>
            <a:ext cx="345440" cy="445770"/>
          </a:xfrm>
          <a:custGeom>
            <a:avLst/>
            <a:gdLst/>
            <a:ahLst/>
            <a:cxnLst/>
            <a:rect l="l" t="t" r="r" b="b"/>
            <a:pathLst>
              <a:path w="345440" h="445769">
                <a:moveTo>
                  <a:pt x="71818" y="0"/>
                </a:moveTo>
                <a:lnTo>
                  <a:pt x="5245" y="0"/>
                </a:lnTo>
                <a:lnTo>
                  <a:pt x="136474" y="219938"/>
                </a:lnTo>
                <a:lnTo>
                  <a:pt x="0" y="445744"/>
                </a:lnTo>
                <a:lnTo>
                  <a:pt x="66382" y="445744"/>
                </a:lnTo>
                <a:lnTo>
                  <a:pt x="120027" y="347611"/>
                </a:lnTo>
                <a:lnTo>
                  <a:pt x="135304" y="321193"/>
                </a:lnTo>
                <a:lnTo>
                  <a:pt x="147831" y="298721"/>
                </a:lnTo>
                <a:lnTo>
                  <a:pt x="158468" y="278596"/>
                </a:lnTo>
                <a:lnTo>
                  <a:pt x="168033" y="259308"/>
                </a:lnTo>
                <a:lnTo>
                  <a:pt x="231279" y="259308"/>
                </a:lnTo>
                <a:lnTo>
                  <a:pt x="205638" y="217233"/>
                </a:lnTo>
                <a:lnTo>
                  <a:pt x="228871" y="180124"/>
                </a:lnTo>
                <a:lnTo>
                  <a:pt x="172313" y="180124"/>
                </a:lnTo>
                <a:lnTo>
                  <a:pt x="162950" y="162137"/>
                </a:lnTo>
                <a:lnTo>
                  <a:pt x="153217" y="144057"/>
                </a:lnTo>
                <a:lnTo>
                  <a:pt x="142729" y="125151"/>
                </a:lnTo>
                <a:lnTo>
                  <a:pt x="131102" y="104686"/>
                </a:lnTo>
                <a:lnTo>
                  <a:pt x="71818" y="0"/>
                </a:lnTo>
                <a:close/>
              </a:path>
              <a:path w="345440" h="445769">
                <a:moveTo>
                  <a:pt x="231279" y="259308"/>
                </a:moveTo>
                <a:lnTo>
                  <a:pt x="169481" y="259308"/>
                </a:lnTo>
                <a:lnTo>
                  <a:pt x="180094" y="278619"/>
                </a:lnTo>
                <a:lnTo>
                  <a:pt x="191609" y="298807"/>
                </a:lnTo>
                <a:lnTo>
                  <a:pt x="204887" y="321268"/>
                </a:lnTo>
                <a:lnTo>
                  <a:pt x="220738" y="347306"/>
                </a:lnTo>
                <a:lnTo>
                  <a:pt x="277914" y="445744"/>
                </a:lnTo>
                <a:lnTo>
                  <a:pt x="344893" y="445744"/>
                </a:lnTo>
                <a:lnTo>
                  <a:pt x="231279" y="259308"/>
                </a:lnTo>
                <a:close/>
              </a:path>
              <a:path w="345440" h="445769">
                <a:moveTo>
                  <a:pt x="341642" y="0"/>
                </a:moveTo>
                <a:lnTo>
                  <a:pt x="274929" y="0"/>
                </a:lnTo>
                <a:lnTo>
                  <a:pt x="214414" y="104787"/>
                </a:lnTo>
                <a:lnTo>
                  <a:pt x="202967" y="124786"/>
                </a:lnTo>
                <a:lnTo>
                  <a:pt x="192741" y="143155"/>
                </a:lnTo>
                <a:lnTo>
                  <a:pt x="183192" y="161175"/>
                </a:lnTo>
                <a:lnTo>
                  <a:pt x="173774" y="180124"/>
                </a:lnTo>
                <a:lnTo>
                  <a:pt x="228871" y="180124"/>
                </a:lnTo>
                <a:lnTo>
                  <a:pt x="341642"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3496196" y="1015813"/>
            <a:ext cx="306070" cy="458470"/>
          </a:xfrm>
          <a:custGeom>
            <a:avLst/>
            <a:gdLst/>
            <a:ahLst/>
            <a:cxnLst/>
            <a:rect l="l" t="t" r="r" b="b"/>
            <a:pathLst>
              <a:path w="306069" h="458469">
                <a:moveTo>
                  <a:pt x="51993" y="7277"/>
                </a:moveTo>
                <a:lnTo>
                  <a:pt x="0" y="7277"/>
                </a:lnTo>
                <a:lnTo>
                  <a:pt x="1071" y="30557"/>
                </a:lnTo>
                <a:lnTo>
                  <a:pt x="1914" y="55788"/>
                </a:lnTo>
                <a:lnTo>
                  <a:pt x="2436" y="81635"/>
                </a:lnTo>
                <a:lnTo>
                  <a:pt x="2619" y="108143"/>
                </a:lnTo>
                <a:lnTo>
                  <a:pt x="2641" y="458063"/>
                </a:lnTo>
                <a:lnTo>
                  <a:pt x="60464" y="458063"/>
                </a:lnTo>
                <a:lnTo>
                  <a:pt x="60464" y="283997"/>
                </a:lnTo>
                <a:lnTo>
                  <a:pt x="121204" y="283997"/>
                </a:lnTo>
                <a:lnTo>
                  <a:pt x="120429" y="283867"/>
                </a:lnTo>
                <a:lnTo>
                  <a:pt x="75186" y="248402"/>
                </a:lnTo>
                <a:lnTo>
                  <a:pt x="60464" y="205143"/>
                </a:lnTo>
                <a:lnTo>
                  <a:pt x="60464" y="133972"/>
                </a:lnTo>
                <a:lnTo>
                  <a:pt x="77035" y="88322"/>
                </a:lnTo>
                <a:lnTo>
                  <a:pt x="104519" y="61772"/>
                </a:lnTo>
                <a:lnTo>
                  <a:pt x="55181" y="61772"/>
                </a:lnTo>
                <a:lnTo>
                  <a:pt x="51993" y="7277"/>
                </a:lnTo>
                <a:close/>
              </a:path>
              <a:path w="306069" h="458469">
                <a:moveTo>
                  <a:pt x="121204" y="283997"/>
                </a:moveTo>
                <a:lnTo>
                  <a:pt x="61798" y="283997"/>
                </a:lnTo>
                <a:lnTo>
                  <a:pt x="79235" y="305272"/>
                </a:lnTo>
                <a:lnTo>
                  <a:pt x="102206" y="321097"/>
                </a:lnTo>
                <a:lnTo>
                  <a:pt x="129620" y="330963"/>
                </a:lnTo>
                <a:lnTo>
                  <a:pt x="160388" y="334365"/>
                </a:lnTo>
                <a:lnTo>
                  <a:pt x="197172" y="329625"/>
                </a:lnTo>
                <a:lnTo>
                  <a:pt x="231385" y="315374"/>
                </a:lnTo>
                <a:lnTo>
                  <a:pt x="261189" y="291565"/>
                </a:lnTo>
                <a:lnTo>
                  <a:pt x="263131" y="288810"/>
                </a:lnTo>
                <a:lnTo>
                  <a:pt x="149961" y="288810"/>
                </a:lnTo>
                <a:lnTo>
                  <a:pt x="121204" y="283997"/>
                </a:lnTo>
                <a:close/>
              </a:path>
              <a:path w="306069" h="458469">
                <a:moveTo>
                  <a:pt x="265814" y="46215"/>
                </a:moveTo>
                <a:lnTo>
                  <a:pt x="152196" y="46215"/>
                </a:lnTo>
                <a:lnTo>
                  <a:pt x="193029" y="55788"/>
                </a:lnTo>
                <a:lnTo>
                  <a:pt x="222805" y="81635"/>
                </a:lnTo>
                <a:lnTo>
                  <a:pt x="241032" y="119445"/>
                </a:lnTo>
                <a:lnTo>
                  <a:pt x="247218" y="164909"/>
                </a:lnTo>
                <a:lnTo>
                  <a:pt x="240694" y="215199"/>
                </a:lnTo>
                <a:lnTo>
                  <a:pt x="221716" y="254354"/>
                </a:lnTo>
                <a:lnTo>
                  <a:pt x="191175" y="279761"/>
                </a:lnTo>
                <a:lnTo>
                  <a:pt x="149961" y="288810"/>
                </a:lnTo>
                <a:lnTo>
                  <a:pt x="263131" y="288810"/>
                </a:lnTo>
                <a:lnTo>
                  <a:pt x="284751" y="258148"/>
                </a:lnTo>
                <a:lnTo>
                  <a:pt x="300234" y="215078"/>
                </a:lnTo>
                <a:lnTo>
                  <a:pt x="305803" y="162306"/>
                </a:lnTo>
                <a:lnTo>
                  <a:pt x="299118" y="108143"/>
                </a:lnTo>
                <a:lnTo>
                  <a:pt x="280318" y="63230"/>
                </a:lnTo>
                <a:lnTo>
                  <a:pt x="265814" y="46215"/>
                </a:lnTo>
                <a:close/>
              </a:path>
              <a:path w="306069" h="458469">
                <a:moveTo>
                  <a:pt x="170040" y="0"/>
                </a:moveTo>
                <a:lnTo>
                  <a:pt x="133644" y="4169"/>
                </a:lnTo>
                <a:lnTo>
                  <a:pt x="102509" y="16265"/>
                </a:lnTo>
                <a:lnTo>
                  <a:pt x="76758" y="35672"/>
                </a:lnTo>
                <a:lnTo>
                  <a:pt x="56514" y="61772"/>
                </a:lnTo>
                <a:lnTo>
                  <a:pt x="104519" y="61772"/>
                </a:lnTo>
                <a:lnTo>
                  <a:pt x="123291" y="51281"/>
                </a:lnTo>
                <a:lnTo>
                  <a:pt x="152196" y="46215"/>
                </a:lnTo>
                <a:lnTo>
                  <a:pt x="265814" y="46215"/>
                </a:lnTo>
                <a:lnTo>
                  <a:pt x="251284" y="29169"/>
                </a:lnTo>
                <a:lnTo>
                  <a:pt x="213898" y="7559"/>
                </a:lnTo>
                <a:lnTo>
                  <a:pt x="17004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13826475" y="1015801"/>
            <a:ext cx="282575" cy="334645"/>
          </a:xfrm>
          <a:custGeom>
            <a:avLst/>
            <a:gdLst/>
            <a:ahLst/>
            <a:cxnLst/>
            <a:rect l="l" t="t" r="r" b="b"/>
            <a:pathLst>
              <a:path w="282575" h="334644">
                <a:moveTo>
                  <a:pt x="150507" y="0"/>
                </a:moveTo>
                <a:lnTo>
                  <a:pt x="106925" y="6057"/>
                </a:lnTo>
                <a:lnTo>
                  <a:pt x="69972" y="23220"/>
                </a:lnTo>
                <a:lnTo>
                  <a:pt x="40225" y="49976"/>
                </a:lnTo>
                <a:lnTo>
                  <a:pt x="18263" y="84809"/>
                </a:lnTo>
                <a:lnTo>
                  <a:pt x="4662" y="126207"/>
                </a:lnTo>
                <a:lnTo>
                  <a:pt x="0" y="172656"/>
                </a:lnTo>
                <a:lnTo>
                  <a:pt x="4833" y="217923"/>
                </a:lnTo>
                <a:lnTo>
                  <a:pt x="18963" y="257140"/>
                </a:lnTo>
                <a:lnTo>
                  <a:pt x="41836" y="289334"/>
                </a:lnTo>
                <a:lnTo>
                  <a:pt x="72899" y="313534"/>
                </a:lnTo>
                <a:lnTo>
                  <a:pt x="111598" y="328767"/>
                </a:lnTo>
                <a:lnTo>
                  <a:pt x="157378" y="334060"/>
                </a:lnTo>
                <a:lnTo>
                  <a:pt x="192630" y="332185"/>
                </a:lnTo>
                <a:lnTo>
                  <a:pt x="222165" y="327361"/>
                </a:lnTo>
                <a:lnTo>
                  <a:pt x="245984" y="320794"/>
                </a:lnTo>
                <a:lnTo>
                  <a:pt x="264083" y="313690"/>
                </a:lnTo>
                <a:lnTo>
                  <a:pt x="257951" y="288747"/>
                </a:lnTo>
                <a:lnTo>
                  <a:pt x="165328" y="288747"/>
                </a:lnTo>
                <a:lnTo>
                  <a:pt x="123743" y="282454"/>
                </a:lnTo>
                <a:lnTo>
                  <a:pt x="89115" y="262713"/>
                </a:lnTo>
                <a:lnTo>
                  <a:pt x="65223" y="228230"/>
                </a:lnTo>
                <a:lnTo>
                  <a:pt x="55841" y="177711"/>
                </a:lnTo>
                <a:lnTo>
                  <a:pt x="280136" y="177711"/>
                </a:lnTo>
                <a:lnTo>
                  <a:pt x="281005" y="172496"/>
                </a:lnTo>
                <a:lnTo>
                  <a:pt x="281628" y="166277"/>
                </a:lnTo>
                <a:lnTo>
                  <a:pt x="282004" y="158958"/>
                </a:lnTo>
                <a:lnTo>
                  <a:pt x="282130" y="150444"/>
                </a:lnTo>
                <a:lnTo>
                  <a:pt x="280729" y="135851"/>
                </a:lnTo>
                <a:lnTo>
                  <a:pt x="56565" y="135851"/>
                </a:lnTo>
                <a:lnTo>
                  <a:pt x="64129" y="104061"/>
                </a:lnTo>
                <a:lnTo>
                  <a:pt x="80692" y="73596"/>
                </a:lnTo>
                <a:lnTo>
                  <a:pt x="107518" y="50723"/>
                </a:lnTo>
                <a:lnTo>
                  <a:pt x="145872" y="41706"/>
                </a:lnTo>
                <a:lnTo>
                  <a:pt x="245703" y="41706"/>
                </a:lnTo>
                <a:lnTo>
                  <a:pt x="241915" y="35999"/>
                </a:lnTo>
                <a:lnTo>
                  <a:pt x="204264" y="9993"/>
                </a:lnTo>
                <a:lnTo>
                  <a:pt x="150507" y="0"/>
                </a:lnTo>
                <a:close/>
              </a:path>
              <a:path w="282575" h="334644">
                <a:moveTo>
                  <a:pt x="253923" y="272364"/>
                </a:moveTo>
                <a:lnTo>
                  <a:pt x="236855" y="278685"/>
                </a:lnTo>
                <a:lnTo>
                  <a:pt x="217160" y="283898"/>
                </a:lnTo>
                <a:lnTo>
                  <a:pt x="193698" y="287441"/>
                </a:lnTo>
                <a:lnTo>
                  <a:pt x="165328" y="288747"/>
                </a:lnTo>
                <a:lnTo>
                  <a:pt x="257951" y="288747"/>
                </a:lnTo>
                <a:lnTo>
                  <a:pt x="253923" y="272364"/>
                </a:lnTo>
                <a:close/>
              </a:path>
              <a:path w="282575" h="334644">
                <a:moveTo>
                  <a:pt x="245703" y="41706"/>
                </a:moveTo>
                <a:lnTo>
                  <a:pt x="145872" y="41706"/>
                </a:lnTo>
                <a:lnTo>
                  <a:pt x="186014" y="51266"/>
                </a:lnTo>
                <a:lnTo>
                  <a:pt x="210675" y="75044"/>
                </a:lnTo>
                <a:lnTo>
                  <a:pt x="222994" y="105689"/>
                </a:lnTo>
                <a:lnTo>
                  <a:pt x="226110" y="135851"/>
                </a:lnTo>
                <a:lnTo>
                  <a:pt x="280729" y="135851"/>
                </a:lnTo>
                <a:lnTo>
                  <a:pt x="278458" y="112189"/>
                </a:lnTo>
                <a:lnTo>
                  <a:pt x="265850" y="72052"/>
                </a:lnTo>
                <a:lnTo>
                  <a:pt x="245703" y="41706"/>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4137011" y="1015798"/>
            <a:ext cx="160655" cy="327660"/>
          </a:xfrm>
          <a:custGeom>
            <a:avLst/>
            <a:gdLst/>
            <a:ahLst/>
            <a:cxnLst/>
            <a:rect l="l" t="t" r="r" b="b"/>
            <a:pathLst>
              <a:path w="160655" h="327659">
                <a:moveTo>
                  <a:pt x="50965" y="7277"/>
                </a:moveTo>
                <a:lnTo>
                  <a:pt x="0" y="7277"/>
                </a:lnTo>
                <a:lnTo>
                  <a:pt x="1128" y="30054"/>
                </a:lnTo>
                <a:lnTo>
                  <a:pt x="1952" y="54057"/>
                </a:lnTo>
                <a:lnTo>
                  <a:pt x="2457" y="79575"/>
                </a:lnTo>
                <a:lnTo>
                  <a:pt x="2579" y="99098"/>
                </a:lnTo>
                <a:lnTo>
                  <a:pt x="2628" y="327113"/>
                </a:lnTo>
                <a:lnTo>
                  <a:pt x="60502" y="327113"/>
                </a:lnTo>
                <a:lnTo>
                  <a:pt x="60502" y="156235"/>
                </a:lnTo>
                <a:lnTo>
                  <a:pt x="60657" y="149147"/>
                </a:lnTo>
                <a:lnTo>
                  <a:pt x="72586" y="99098"/>
                </a:lnTo>
                <a:lnTo>
                  <a:pt x="97658" y="70015"/>
                </a:lnTo>
                <a:lnTo>
                  <a:pt x="53187" y="70015"/>
                </a:lnTo>
                <a:lnTo>
                  <a:pt x="50965" y="7277"/>
                </a:lnTo>
                <a:close/>
              </a:path>
              <a:path w="160655" h="327659">
                <a:moveTo>
                  <a:pt x="150622" y="0"/>
                </a:moveTo>
                <a:lnTo>
                  <a:pt x="144310" y="0"/>
                </a:lnTo>
                <a:lnTo>
                  <a:pt x="116106" y="4908"/>
                </a:lnTo>
                <a:lnTo>
                  <a:pt x="90816" y="18924"/>
                </a:lnTo>
                <a:lnTo>
                  <a:pt x="70009" y="40981"/>
                </a:lnTo>
                <a:lnTo>
                  <a:pt x="55257" y="70015"/>
                </a:lnTo>
                <a:lnTo>
                  <a:pt x="97658" y="70015"/>
                </a:lnTo>
                <a:lnTo>
                  <a:pt x="112372" y="60170"/>
                </a:lnTo>
                <a:lnTo>
                  <a:pt x="140728" y="54660"/>
                </a:lnTo>
                <a:lnTo>
                  <a:pt x="160502" y="54660"/>
                </a:lnTo>
                <a:lnTo>
                  <a:pt x="160502" y="1651"/>
                </a:lnTo>
                <a:lnTo>
                  <a:pt x="155181" y="419"/>
                </a:lnTo>
                <a:lnTo>
                  <a:pt x="150622" y="0"/>
                </a:lnTo>
                <a:close/>
              </a:path>
              <a:path w="160655" h="327659">
                <a:moveTo>
                  <a:pt x="160502" y="54660"/>
                </a:moveTo>
                <a:lnTo>
                  <a:pt x="148717" y="54660"/>
                </a:lnTo>
                <a:lnTo>
                  <a:pt x="154559" y="55118"/>
                </a:lnTo>
                <a:lnTo>
                  <a:pt x="160502" y="56375"/>
                </a:lnTo>
                <a:lnTo>
                  <a:pt x="160502" y="5466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4323826" y="946381"/>
            <a:ext cx="190500" cy="403860"/>
          </a:xfrm>
          <a:custGeom>
            <a:avLst/>
            <a:gdLst/>
            <a:ahLst/>
            <a:cxnLst/>
            <a:rect l="l" t="t" r="r" b="b"/>
            <a:pathLst>
              <a:path w="190500" h="403859">
                <a:moveTo>
                  <a:pt x="106514" y="120764"/>
                </a:moveTo>
                <a:lnTo>
                  <a:pt x="49529" y="120764"/>
                </a:lnTo>
                <a:lnTo>
                  <a:pt x="49529" y="295440"/>
                </a:lnTo>
                <a:lnTo>
                  <a:pt x="54811" y="344611"/>
                </a:lnTo>
                <a:lnTo>
                  <a:pt x="72123" y="378828"/>
                </a:lnTo>
                <a:lnTo>
                  <a:pt x="115757" y="401866"/>
                </a:lnTo>
                <a:lnTo>
                  <a:pt x="134899" y="403491"/>
                </a:lnTo>
                <a:lnTo>
                  <a:pt x="150977" y="402864"/>
                </a:lnTo>
                <a:lnTo>
                  <a:pt x="165142" y="401153"/>
                </a:lnTo>
                <a:lnTo>
                  <a:pt x="177181" y="398610"/>
                </a:lnTo>
                <a:lnTo>
                  <a:pt x="186880" y="395490"/>
                </a:lnTo>
                <a:lnTo>
                  <a:pt x="184467" y="355498"/>
                </a:lnTo>
                <a:lnTo>
                  <a:pt x="150507" y="355498"/>
                </a:lnTo>
                <a:lnTo>
                  <a:pt x="129917" y="351357"/>
                </a:lnTo>
                <a:lnTo>
                  <a:pt x="116319" y="339261"/>
                </a:lnTo>
                <a:lnTo>
                  <a:pt x="108816" y="319697"/>
                </a:lnTo>
                <a:lnTo>
                  <a:pt x="106514" y="293154"/>
                </a:lnTo>
                <a:lnTo>
                  <a:pt x="106514" y="120764"/>
                </a:lnTo>
                <a:close/>
              </a:path>
              <a:path w="190500" h="403859">
                <a:moveTo>
                  <a:pt x="184213" y="351282"/>
                </a:moveTo>
                <a:lnTo>
                  <a:pt x="177453" y="353060"/>
                </a:lnTo>
                <a:lnTo>
                  <a:pt x="169913" y="354385"/>
                </a:lnTo>
                <a:lnTo>
                  <a:pt x="161096" y="355212"/>
                </a:lnTo>
                <a:lnTo>
                  <a:pt x="150507" y="355498"/>
                </a:lnTo>
                <a:lnTo>
                  <a:pt x="184467" y="355498"/>
                </a:lnTo>
                <a:lnTo>
                  <a:pt x="184213" y="351282"/>
                </a:lnTo>
                <a:close/>
              </a:path>
              <a:path w="190500" h="403859">
                <a:moveTo>
                  <a:pt x="190093" y="76720"/>
                </a:moveTo>
                <a:lnTo>
                  <a:pt x="0" y="76720"/>
                </a:lnTo>
                <a:lnTo>
                  <a:pt x="0" y="120764"/>
                </a:lnTo>
                <a:lnTo>
                  <a:pt x="190093" y="120764"/>
                </a:lnTo>
                <a:lnTo>
                  <a:pt x="190093" y="76720"/>
                </a:lnTo>
                <a:close/>
              </a:path>
              <a:path w="190500" h="403859">
                <a:moveTo>
                  <a:pt x="106514" y="0"/>
                </a:moveTo>
                <a:lnTo>
                  <a:pt x="49529" y="17500"/>
                </a:lnTo>
                <a:lnTo>
                  <a:pt x="49529" y="76720"/>
                </a:lnTo>
                <a:lnTo>
                  <a:pt x="106514" y="76720"/>
                </a:lnTo>
                <a:lnTo>
                  <a:pt x="106514"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812747" y="2907490"/>
            <a:ext cx="12606329" cy="470385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Beroep op redelijkheid en billijkheid?</a:t>
            </a:r>
          </a:p>
          <a:p>
            <a:pPr marL="0" marR="0" lvl="0" indent="0" algn="l" defTabSz="914400" rtl="0" eaLnBrk="1" fontAlgn="auto" latinLnBrk="0" hangingPunct="1">
              <a:lnSpc>
                <a:spcPct val="150000"/>
              </a:lnSpc>
              <a:spcBef>
                <a:spcPts val="0"/>
              </a:spcBef>
              <a:spcAft>
                <a:spcPts val="0"/>
              </a:spcAft>
              <a:buClr>
                <a:srgbClr val="00B0F0"/>
              </a:buClr>
              <a:buSzTx/>
              <a:buFontTx/>
              <a:buNone/>
              <a:tabLst/>
              <a:defRPr/>
            </a:pPr>
            <a:endParaRPr kumimoji="0" lang="nl-NL" sz="3400" b="0" i="0" u="none" strike="noStrike" kern="1200" cap="none" spc="0" normalizeH="0" baseline="0" noProof="0">
              <a:ln>
                <a:noFill/>
              </a:ln>
              <a:solidFill>
                <a:prstClr val="black"/>
              </a:solidFill>
              <a:effectLst/>
              <a:uLnTx/>
              <a:uFillTx/>
              <a:latin typeface="Myriad Pro"/>
              <a:ea typeface="+mn-ea"/>
              <a:cs typeface="+mn-cs"/>
            </a:endParaRPr>
          </a:p>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Artikel 7:611 BW: </a:t>
            </a:r>
          </a:p>
          <a:p>
            <a:pPr marL="0" marR="0" lvl="0" indent="0" algn="l" defTabSz="914400" rtl="0" eaLnBrk="1" fontAlgn="auto" latinLnBrk="0" hangingPunct="1">
              <a:lnSpc>
                <a:spcPct val="150000"/>
              </a:lnSpc>
              <a:spcBef>
                <a:spcPts val="0"/>
              </a:spcBef>
              <a:spcAft>
                <a:spcPts val="0"/>
              </a:spcAft>
              <a:buClr>
                <a:srgbClr val="00B0F0"/>
              </a:buClr>
              <a:buSzTx/>
              <a:buFontTx/>
              <a:buNone/>
              <a:tabLst/>
              <a:defRPr/>
            </a:pPr>
            <a:endParaRPr kumimoji="0" lang="nl-NL" sz="3400" b="0" i="0" u="none" strike="noStrike" kern="1200" cap="none" spc="0" normalizeH="0" baseline="0" noProof="0">
              <a:ln>
                <a:noFill/>
              </a:ln>
              <a:solidFill>
                <a:prstClr val="black"/>
              </a:solidFill>
              <a:effectLst/>
              <a:uLnTx/>
              <a:uFillTx/>
              <a:latin typeface="Myriad Pro"/>
              <a:ea typeface="+mn-ea"/>
              <a:cs typeface="+mn-cs"/>
            </a:endParaRPr>
          </a:p>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1" u="none" strike="noStrike" kern="1200" cap="none" spc="0" normalizeH="0" baseline="0" noProof="0">
                <a:ln>
                  <a:noFill/>
                </a:ln>
                <a:solidFill>
                  <a:prstClr val="black"/>
                </a:solidFill>
                <a:effectLst/>
                <a:uLnTx/>
                <a:uFillTx/>
                <a:latin typeface="Myriad Pro"/>
                <a:ea typeface="+mn-ea"/>
                <a:cs typeface="+mn-cs"/>
              </a:rPr>
              <a:t>“De werkgever en de werknemer zijn verplicht zich als een goed werkgever en een goed werknemer te gedragen.”</a:t>
            </a:r>
          </a:p>
        </p:txBody>
      </p:sp>
    </p:spTree>
    <p:extLst>
      <p:ext uri="{BB962C8B-B14F-4D97-AF65-F5344CB8AC3E}">
        <p14:creationId xmlns:p14="http://schemas.microsoft.com/office/powerpoint/2010/main" val="1462056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3156" y="385380"/>
            <a:ext cx="10346777"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Van der Lely/Taxi Hofman en </a:t>
            </a:r>
            <a:br>
              <a:rPr lang="nl-NL" sz="5500" spc="-100">
                <a:solidFill>
                  <a:srgbClr val="00ADE9"/>
                </a:solidFill>
              </a:rPr>
            </a:br>
            <a:r>
              <a:rPr lang="nl-NL" sz="5500" spc="-100">
                <a:solidFill>
                  <a:srgbClr val="00ADE9"/>
                </a:solidFill>
              </a:rPr>
              <a:t>Stoof / Mammoet</a:t>
            </a:r>
            <a:endParaRPr sz="5500" dirty="0"/>
          </a:p>
        </p:txBody>
      </p:sp>
      <p:sp>
        <p:nvSpPr>
          <p:cNvPr id="3" name="object 3"/>
          <p:cNvSpPr txBox="1"/>
          <p:nvPr/>
        </p:nvSpPr>
        <p:spPr>
          <a:xfrm>
            <a:off x="1357346" y="2088067"/>
            <a:ext cx="14238254" cy="5432256"/>
          </a:xfrm>
          <a:prstGeom prst="rect">
            <a:avLst/>
          </a:prstGeom>
        </p:spPr>
        <p:txBody>
          <a:bodyPr vert="horz" wrap="square" lIns="0" tIns="203200" rIns="0" bIns="0" rtlCol="0">
            <a:spAutoFit/>
          </a:bodyPr>
          <a:lstStyle/>
          <a:p>
            <a:pPr marL="12700" marR="0" lvl="0" indent="0" algn="l" defTabSz="914400" rtl="0" eaLnBrk="1" fontAlgn="auto" latinLnBrk="0" hangingPunct="1">
              <a:lnSpc>
                <a:spcPct val="150000"/>
              </a:lnSpc>
              <a:spcBef>
                <a:spcPts val="1600"/>
              </a:spcBef>
              <a:spcAft>
                <a:spcPts val="0"/>
              </a:spcAft>
              <a:buClr>
                <a:srgbClr val="00ADE9"/>
              </a:buClr>
              <a:buSzTx/>
              <a:buFontTx/>
              <a:buNone/>
              <a:tabLst>
                <a:tab pos="329565" algn="l"/>
                <a:tab pos="330200" algn="l"/>
              </a:tabLst>
              <a:defRPr/>
            </a:pPr>
            <a:r>
              <a:rPr kumimoji="0" lang="nl-NL" sz="3400" b="0" i="0" u="none" strike="noStrike" kern="1200" cap="none" spc="15" normalizeH="0" baseline="0" noProof="0">
                <a:ln>
                  <a:noFill/>
                </a:ln>
                <a:solidFill>
                  <a:srgbClr val="4D4D4D"/>
                </a:solidFill>
                <a:effectLst/>
                <a:uLnTx/>
                <a:uFillTx/>
                <a:latin typeface="Myriad Pro"/>
                <a:ea typeface="+mn-ea"/>
                <a:cs typeface="MyriadPro-Light"/>
              </a:rPr>
              <a:t>Van der Lely/Taxi Hofman en Stoof/Mammoet in de praktijk:</a:t>
            </a:r>
          </a:p>
          <a:p>
            <a:pPr marL="527050" marR="0" lvl="0" indent="-514350" algn="l" defTabSz="914400" rtl="0" eaLnBrk="1" fontAlgn="auto" latinLnBrk="0" hangingPunct="1">
              <a:lnSpc>
                <a:spcPct val="150000"/>
              </a:lnSpc>
              <a:spcBef>
                <a:spcPts val="1600"/>
              </a:spcBef>
              <a:spcAft>
                <a:spcPts val="0"/>
              </a:spcAft>
              <a:buClr>
                <a:srgbClr val="00ADE9"/>
              </a:buClr>
              <a:buSzTx/>
              <a:buFont typeface="+mj-lt"/>
              <a:buAutoNum type="arabicPeriod"/>
              <a:tabLst>
                <a:tab pos="329565" algn="l"/>
                <a:tab pos="330200" algn="l"/>
              </a:tabLst>
              <a:defRPr/>
            </a:pPr>
            <a:r>
              <a:rPr kumimoji="0" lang="nl-NL" sz="3400" b="0" i="0" u="none" strike="noStrike" kern="1200" cap="none" spc="15" normalizeH="0" baseline="0" noProof="0">
                <a:ln>
                  <a:noFill/>
                </a:ln>
                <a:solidFill>
                  <a:srgbClr val="4D4D4D"/>
                </a:solidFill>
                <a:effectLst/>
                <a:uLnTx/>
                <a:uFillTx/>
                <a:latin typeface="Myriad Pro"/>
                <a:ea typeface="+mn-ea"/>
                <a:cs typeface="MyriadPro-Light"/>
              </a:rPr>
              <a:t>Was er voldoende aanleiding voor het doen van een voorstel om de arbeidsvoorwaarden te wijzigen?</a:t>
            </a:r>
          </a:p>
          <a:p>
            <a:pPr marL="527050" marR="0" lvl="0" indent="-514350" algn="l" defTabSz="914400" rtl="0" eaLnBrk="1" fontAlgn="auto" latinLnBrk="0" hangingPunct="1">
              <a:lnSpc>
                <a:spcPct val="150000"/>
              </a:lnSpc>
              <a:spcBef>
                <a:spcPts val="1600"/>
              </a:spcBef>
              <a:spcAft>
                <a:spcPts val="0"/>
              </a:spcAft>
              <a:buClr>
                <a:srgbClr val="00ADE9"/>
              </a:buClr>
              <a:buSzTx/>
              <a:buFont typeface="+mj-lt"/>
              <a:buAutoNum type="arabicPeriod"/>
              <a:tabLst>
                <a:tab pos="329565" algn="l"/>
                <a:tab pos="330200" algn="l"/>
              </a:tabLst>
              <a:defRPr/>
            </a:pPr>
            <a:r>
              <a:rPr kumimoji="0" lang="nl-NL" sz="3400" b="0" i="0" u="none" strike="noStrike" kern="1200" cap="none" spc="15" normalizeH="0" baseline="0" noProof="0">
                <a:ln>
                  <a:noFill/>
                </a:ln>
                <a:solidFill>
                  <a:srgbClr val="4D4D4D"/>
                </a:solidFill>
                <a:effectLst/>
                <a:uLnTx/>
                <a:uFillTx/>
                <a:latin typeface="Myriad Pro"/>
                <a:ea typeface="+mn-ea"/>
                <a:cs typeface="MyriadPro-Light"/>
              </a:rPr>
              <a:t>Is het voorstel van de werkgever redelijk?</a:t>
            </a:r>
          </a:p>
          <a:p>
            <a:pPr marL="527050" marR="0" lvl="0" indent="-514350" algn="l" defTabSz="914400" rtl="0" eaLnBrk="1" fontAlgn="auto" latinLnBrk="0" hangingPunct="1">
              <a:lnSpc>
                <a:spcPct val="150000"/>
              </a:lnSpc>
              <a:spcBef>
                <a:spcPts val="1600"/>
              </a:spcBef>
              <a:spcAft>
                <a:spcPts val="0"/>
              </a:spcAft>
              <a:buClr>
                <a:srgbClr val="00ADE9"/>
              </a:buClr>
              <a:buSzTx/>
              <a:buFont typeface="+mj-lt"/>
              <a:buAutoNum type="arabicPeriod"/>
              <a:tabLst>
                <a:tab pos="329565" algn="l"/>
                <a:tab pos="330200" algn="l"/>
              </a:tabLst>
              <a:defRPr/>
            </a:pPr>
            <a:r>
              <a:rPr kumimoji="0" lang="nl-NL" sz="3400" b="0" i="0" u="none" strike="noStrike" kern="1200" cap="none" spc="15" normalizeH="0" baseline="0" noProof="0">
                <a:ln>
                  <a:noFill/>
                </a:ln>
                <a:solidFill>
                  <a:srgbClr val="4D4D4D"/>
                </a:solidFill>
                <a:effectLst/>
                <a:uLnTx/>
                <a:uFillTx/>
                <a:latin typeface="Myriad Pro"/>
                <a:ea typeface="+mn-ea"/>
                <a:cs typeface="MyriadPro-Light"/>
              </a:rPr>
              <a:t>Moet de werknemer dit voorstel in redelijkheid accepteren </a:t>
            </a:r>
            <a:br>
              <a:rPr kumimoji="0" lang="nl-NL" sz="3400" b="0" i="0" u="none" strike="noStrike" kern="1200" cap="none" spc="15" normalizeH="0" baseline="0" noProof="0">
                <a:ln>
                  <a:noFill/>
                </a:ln>
                <a:solidFill>
                  <a:srgbClr val="4D4D4D"/>
                </a:solidFill>
                <a:effectLst/>
                <a:uLnTx/>
                <a:uFillTx/>
                <a:latin typeface="Myriad Pro"/>
                <a:ea typeface="+mn-ea"/>
                <a:cs typeface="MyriadPro-Light"/>
              </a:rPr>
            </a:br>
            <a:r>
              <a:rPr kumimoji="0" lang="nl-NL" sz="3400" b="0" i="0" u="none" strike="noStrike" kern="1200" cap="none" spc="15" normalizeH="0" baseline="0" noProof="0">
                <a:ln>
                  <a:noFill/>
                </a:ln>
                <a:solidFill>
                  <a:srgbClr val="4D4D4D"/>
                </a:solidFill>
                <a:effectLst/>
                <a:uLnTx/>
                <a:uFillTx/>
                <a:latin typeface="Myriad Pro"/>
                <a:ea typeface="+mn-ea"/>
                <a:cs typeface="MyriadPro-Light"/>
              </a:rPr>
              <a:t>(gelet op zijn persoonlijke omstandigheden)? </a:t>
            </a:r>
            <a:endParaRPr kumimoji="0" lang="nl-NL" sz="3400" b="0" i="0" u="none" strike="noStrike" kern="1200" cap="none" spc="15" normalizeH="0" baseline="0" noProof="0" dirty="0">
              <a:ln>
                <a:noFill/>
              </a:ln>
              <a:solidFill>
                <a:srgbClr val="4D4D4D"/>
              </a:solidFill>
              <a:effectLst/>
              <a:uLnTx/>
              <a:uFillTx/>
              <a:latin typeface="Myriad Pro"/>
              <a:ea typeface="+mn-ea"/>
              <a:cs typeface="MyriadPro-Light"/>
            </a:endParaRPr>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91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Praktijkvoorbeeld: </a:t>
            </a:r>
            <a:br>
              <a:rPr lang="nl-NL" sz="5500" spc="-100">
                <a:solidFill>
                  <a:srgbClr val="00ADE9"/>
                </a:solidFill>
              </a:rPr>
            </a:br>
            <a:r>
              <a:rPr lang="nl-NL" sz="5500" spc="-100">
                <a:solidFill>
                  <a:srgbClr val="00ADE9"/>
                </a:solidFill>
              </a:rPr>
              <a:t>beëindigen gebruik leaseauto</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812747" y="2907490"/>
            <a:ext cx="13254685" cy="391902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Rechtbank:</a:t>
            </a:r>
          </a:p>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1" u="none" strike="noStrike" kern="1200" cap="none" spc="0" normalizeH="0" baseline="0" noProof="0">
                <a:ln>
                  <a:noFill/>
                </a:ln>
                <a:solidFill>
                  <a:prstClr val="black"/>
                </a:solidFill>
                <a:effectLst/>
                <a:uLnTx/>
                <a:uFillTx/>
                <a:latin typeface="Myriad Pro"/>
                <a:ea typeface="+mn-ea"/>
                <a:cs typeface="+mn-cs"/>
              </a:rPr>
              <a:t>“De Rabobank heeft deze arbeidsvoorwaarde zonder instemming van eisers, en dus eenzijdig, gewijzigd. Een werkgever mag daartoe overgaan als partijen een wijzigingsbeding zijn overeengekomen en zich de situatie van artikel 7:613 BW voordoet.”</a:t>
            </a:r>
            <a:endParaRPr kumimoji="0" lang="nl-NL" sz="3400" b="0" i="0" u="none" strike="noStrike" kern="1200" cap="none" spc="0" normalizeH="0" baseline="0" noProof="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2540953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Praktijkvoorbeeld: </a:t>
            </a:r>
            <a:br>
              <a:rPr lang="nl-NL" sz="5500" spc="-100">
                <a:solidFill>
                  <a:srgbClr val="00ADE9"/>
                </a:solidFill>
              </a:rPr>
            </a:br>
            <a:r>
              <a:rPr lang="nl-NL" sz="5500" spc="-100">
                <a:solidFill>
                  <a:srgbClr val="00ADE9"/>
                </a:solidFill>
              </a:rPr>
              <a:t>beëindigen gebruik leaseauto</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812747" y="2907490"/>
            <a:ext cx="13254685" cy="470385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Rechtbank:</a:t>
            </a:r>
          </a:p>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1" u="none" strike="noStrike" kern="1200" cap="none" spc="0" normalizeH="0" baseline="0" noProof="0">
                <a:ln>
                  <a:noFill/>
                </a:ln>
                <a:solidFill>
                  <a:prstClr val="black"/>
                </a:solidFill>
                <a:effectLst/>
                <a:uLnTx/>
                <a:uFillTx/>
                <a:latin typeface="Myriad Pro"/>
                <a:ea typeface="+mn-ea"/>
                <a:cs typeface="+mn-cs"/>
              </a:rPr>
              <a:t>“In dat artikel is bepaald dat de werkgever slechts een beroep kan doen op een wijzigingsbeding als hij bij de wijziging een zodanig zwaarwichtig belang heeft dat het belang van de werknemer dat daardoor zou worden geschaad, naar maatstaven van redelijkheid en billijkheid daarvoor moet wijken.”</a:t>
            </a:r>
            <a:endParaRPr kumimoji="0" lang="nl-NL" sz="3400" b="0" i="0" u="none" strike="noStrike" kern="1200" cap="none" spc="0" normalizeH="0" baseline="0" noProof="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2405277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7024" y="621485"/>
            <a:ext cx="10693717"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Praktijkvoorbeeld: </a:t>
            </a:r>
            <a:br>
              <a:rPr lang="nl-NL" sz="5500" spc="-100">
                <a:solidFill>
                  <a:srgbClr val="00ADE9"/>
                </a:solidFill>
              </a:rPr>
            </a:br>
            <a:r>
              <a:rPr lang="nl-NL" sz="5500" spc="-100">
                <a:solidFill>
                  <a:srgbClr val="00ADE9"/>
                </a:solidFill>
              </a:rPr>
              <a:t>beëindigen gebruik leaseauto</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44290" y="2479896"/>
            <a:ext cx="13996764" cy="627351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Rechtbank:</a:t>
            </a:r>
          </a:p>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1" u="none" strike="noStrike" kern="1200" cap="none" spc="0" normalizeH="0" baseline="0" noProof="0">
                <a:ln>
                  <a:noFill/>
                </a:ln>
                <a:solidFill>
                  <a:prstClr val="black"/>
                </a:solidFill>
                <a:effectLst/>
                <a:uLnTx/>
                <a:uFillTx/>
                <a:latin typeface="Myriad Pro"/>
                <a:ea typeface="+mn-ea"/>
                <a:cs typeface="+mn-cs"/>
              </a:rPr>
              <a:t>“Als geen wijzigingsbeding is overeengekomen, dient een werknemer onder omstandigheden toch akkoord te gaan met wijziging van een arbeidsvoorwaarde, op grond van de algemene verplichting zich als goed werknemer te gedragen (artikel 7:611 BW). De Hoge Raad heeft in zijn arrest van 11 juli 2008 (ECLI:NL:HR:2008:BD1847, Stoof/Mammoet) criteria geformuleerd om te beoordelen wanneer een werknemer een wijziging moet accepteren.”</a:t>
            </a:r>
            <a:endParaRPr kumimoji="0" lang="nl-NL" sz="3400" b="0" i="0" u="none" strike="noStrike" kern="1200" cap="none" spc="0" normalizeH="0" baseline="0" noProof="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1091469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7024" y="621485"/>
            <a:ext cx="10693717"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Praktijkvoorbeeld: </a:t>
            </a:r>
            <a:br>
              <a:rPr lang="nl-NL" sz="5500" spc="-100">
                <a:solidFill>
                  <a:srgbClr val="00ADE9"/>
                </a:solidFill>
              </a:rPr>
            </a:br>
            <a:r>
              <a:rPr lang="nl-NL" sz="5500" spc="-100">
                <a:solidFill>
                  <a:srgbClr val="00ADE9"/>
                </a:solidFill>
              </a:rPr>
              <a:t>beëindigen gebruik leaseauto</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44290" y="2479896"/>
            <a:ext cx="13996764" cy="548868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Rechtbank:</a:t>
            </a:r>
          </a:p>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1" u="none" strike="noStrike" kern="1200" cap="none" spc="0" normalizeH="0" baseline="0" noProof="0">
                <a:ln>
                  <a:noFill/>
                </a:ln>
                <a:solidFill>
                  <a:prstClr val="black"/>
                </a:solidFill>
                <a:effectLst/>
                <a:uLnTx/>
                <a:uFillTx/>
                <a:latin typeface="Myriad Pro"/>
                <a:ea typeface="+mn-ea"/>
                <a:cs typeface="+mn-cs"/>
              </a:rPr>
              <a:t>“In de situatie dat partijen een wijzigingsbeding zijn overeengekomen, heeft een werkgever iets meer ruimte om een arbeidsvoorwaarde te wijzigen dan in de situatie dat partijen geen wijzigingsbeding zijn overeengekomen. Door vooraf de mogelijkheid van een wijziging af te spreken, weet de werknemer namelijk dat hij daar rekening mee dient te houden.”</a:t>
            </a:r>
            <a:endParaRPr kumimoji="0" lang="nl-NL" sz="3400" b="0" i="0" u="none" strike="noStrike" kern="1200" cap="none" spc="0" normalizeH="0" baseline="0" noProof="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346947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7024" y="621485"/>
            <a:ext cx="10693717"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Praktijkvoorbeeld: </a:t>
            </a:r>
            <a:br>
              <a:rPr lang="nl-NL" sz="5500" spc="-100">
                <a:solidFill>
                  <a:srgbClr val="00ADE9"/>
                </a:solidFill>
              </a:rPr>
            </a:br>
            <a:r>
              <a:rPr lang="nl-NL" sz="5500" spc="-100">
                <a:solidFill>
                  <a:srgbClr val="00ADE9"/>
                </a:solidFill>
              </a:rPr>
              <a:t>beëindigen gebruik leaseauto</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44290" y="2479896"/>
            <a:ext cx="13996764" cy="548868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Rechtbank:</a:t>
            </a:r>
          </a:p>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1" u="none" strike="noStrike" kern="1200" cap="none" spc="0" normalizeH="0" baseline="0" noProof="0">
                <a:ln>
                  <a:noFill/>
                </a:ln>
                <a:solidFill>
                  <a:prstClr val="black"/>
                </a:solidFill>
                <a:effectLst/>
                <a:uLnTx/>
                <a:uFillTx/>
                <a:latin typeface="Myriad Pro"/>
                <a:ea typeface="+mn-ea"/>
                <a:cs typeface="+mn-cs"/>
              </a:rPr>
              <a:t>“De werknemers voeren aan dat Rabobank geen zwaarwichtig belang heeft bij wijziging van de arbeidsvoorwaarde. De kantonrechter volgt de werknemers hierin. De wetgever heeft in artikel 7:613 BW randvoorwaarden gesteld aan het gebruik van een eenzijdig wijzigingsbeding. Bij de beoordeling of van een zwaarwichtig belang sprake is, moet terughoudendheid in acht worden genomen.”</a:t>
            </a:r>
            <a:endParaRPr kumimoji="0" lang="nl-NL" sz="3400" b="0" i="0" u="none" strike="noStrike" kern="1200" cap="none" spc="0" normalizeH="0" baseline="0" noProof="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3297343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7024" y="621485"/>
            <a:ext cx="10693717"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Praktijkvoorbeeld: </a:t>
            </a:r>
            <a:br>
              <a:rPr lang="nl-NL" sz="5500" spc="-100">
                <a:solidFill>
                  <a:srgbClr val="00ADE9"/>
                </a:solidFill>
              </a:rPr>
            </a:br>
            <a:r>
              <a:rPr lang="nl-NL" sz="5500" spc="-100">
                <a:solidFill>
                  <a:srgbClr val="00ADE9"/>
                </a:solidFill>
              </a:rPr>
              <a:t>beëindigen gebruik leaseauto</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44290" y="2479896"/>
            <a:ext cx="13996764" cy="470385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Rechtbank:</a:t>
            </a:r>
          </a:p>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1" u="none" strike="noStrike" kern="1200" cap="none" spc="0" normalizeH="0" baseline="0" noProof="0">
                <a:ln>
                  <a:noFill/>
                </a:ln>
                <a:solidFill>
                  <a:prstClr val="black"/>
                </a:solidFill>
                <a:effectLst/>
                <a:uLnTx/>
                <a:uFillTx/>
                <a:latin typeface="Myriad Pro"/>
                <a:ea typeface="+mn-ea"/>
                <a:cs typeface="+mn-cs"/>
              </a:rPr>
              <a:t>“In de parlementaire geschiedenis zijn als mogelijke voorbeelden genoemd: zwaarwegende bedrijfseconomische of organisatorische</a:t>
            </a:r>
          </a:p>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1" u="none" strike="noStrike" kern="1200" cap="none" spc="0" normalizeH="0" baseline="0" noProof="0">
                <a:ln>
                  <a:noFill/>
                </a:ln>
                <a:solidFill>
                  <a:prstClr val="black"/>
                </a:solidFill>
                <a:effectLst/>
                <a:uLnTx/>
                <a:uFillTx/>
                <a:latin typeface="Myriad Pro"/>
                <a:ea typeface="+mn-ea"/>
                <a:cs typeface="+mn-cs"/>
              </a:rPr>
              <a:t>omstandigheden, waaronder een noodzakelijke reorganisatie. Te denken valt aan de situatie waarin de werkgever in grote financiële moeilijkheden verkeert.”</a:t>
            </a:r>
            <a:endParaRPr kumimoji="0" lang="nl-NL" sz="3400" b="0" i="0" u="none" strike="noStrike" kern="1200" cap="none" spc="0" normalizeH="0" baseline="0" noProof="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4140519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Arbeidsvoorwaarden wijzigen zonder eenzijdig wijzigingsbeding</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kstvak 4">
            <a:extLst>
              <a:ext uri="{FF2B5EF4-FFF2-40B4-BE49-F238E27FC236}">
                <a16:creationId xmlns:a16="http://schemas.microsoft.com/office/drawing/2014/main" id="{4E22EC58-FBF1-4A01-8AD4-4F627C1FBCFA}"/>
              </a:ext>
            </a:extLst>
          </p:cNvPr>
          <p:cNvSpPr txBox="1"/>
          <p:nvPr/>
        </p:nvSpPr>
        <p:spPr>
          <a:xfrm>
            <a:off x="5516641" y="5257800"/>
            <a:ext cx="5943600" cy="923330"/>
          </a:xfrm>
          <a:prstGeom prst="rect">
            <a:avLst/>
          </a:prstGeom>
          <a:noFill/>
        </p:spPr>
        <p:txBody>
          <a:bodyPr wrap="square" rtlCol="0">
            <a:spAutoFit/>
          </a:bodyPr>
          <a:lstStyle/>
          <a:p>
            <a:r>
              <a:rPr lang="nl-NL" sz="5400">
                <a:latin typeface="Myriad Pro"/>
              </a:rPr>
              <a:t>vuistregels</a:t>
            </a:r>
          </a:p>
        </p:txBody>
      </p:sp>
      <p:pic>
        <p:nvPicPr>
          <p:cNvPr id="7" name="Afbeelding 6" descr="Afbeelding met tekening&#10;&#10;Automatisch gegenereerde beschrijving">
            <a:extLst>
              <a:ext uri="{FF2B5EF4-FFF2-40B4-BE49-F238E27FC236}">
                <a16:creationId xmlns:a16="http://schemas.microsoft.com/office/drawing/2014/main" id="{27341EE3-19A8-476C-969D-C7FA741BB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400" y="3394928"/>
            <a:ext cx="3305175" cy="3295650"/>
          </a:xfrm>
          <a:prstGeom prst="rect">
            <a:avLst/>
          </a:prstGeom>
        </p:spPr>
      </p:pic>
    </p:spTree>
    <p:extLst>
      <p:ext uri="{BB962C8B-B14F-4D97-AF65-F5344CB8AC3E}">
        <p14:creationId xmlns:p14="http://schemas.microsoft.com/office/powerpoint/2010/main" val="3083712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7325" y="716511"/>
            <a:ext cx="9753600" cy="86360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Programma</a:t>
            </a:r>
            <a:endParaRPr sz="5500" dirty="0"/>
          </a:p>
        </p:txBody>
      </p:sp>
      <p:sp>
        <p:nvSpPr>
          <p:cNvPr id="3" name="object 3"/>
          <p:cNvSpPr txBox="1"/>
          <p:nvPr/>
        </p:nvSpPr>
        <p:spPr>
          <a:xfrm>
            <a:off x="974390" y="2133600"/>
            <a:ext cx="12852085" cy="4011355"/>
          </a:xfrm>
          <a:prstGeom prst="rect">
            <a:avLst/>
          </a:prstGeom>
        </p:spPr>
        <p:txBody>
          <a:bodyPr vert="horz" wrap="square" lIns="0" tIns="203200" rIns="0" bIns="0" rtlCol="0">
            <a:spAutoFit/>
          </a:bodyPr>
          <a:lstStyle/>
          <a:p>
            <a:pPr marL="329565" indent="-316865">
              <a:lnSpc>
                <a:spcPct val="100000"/>
              </a:lnSpc>
              <a:spcBef>
                <a:spcPts val="1600"/>
              </a:spcBef>
              <a:buClr>
                <a:srgbClr val="00ADE9"/>
              </a:buClr>
              <a:buChar char="•"/>
              <a:tabLst>
                <a:tab pos="329565" algn="l"/>
                <a:tab pos="330200" algn="l"/>
              </a:tabLst>
            </a:pPr>
            <a:r>
              <a:rPr lang="nl-NL" sz="4000" spc="15">
                <a:solidFill>
                  <a:srgbClr val="4D4D4D"/>
                </a:solidFill>
                <a:latin typeface="MyriadPro-Light"/>
                <a:cs typeface="MyriadPro-Light"/>
              </a:rPr>
              <a:t>Thuiswerken</a:t>
            </a:r>
          </a:p>
          <a:p>
            <a:pPr marL="329565" indent="-316865">
              <a:lnSpc>
                <a:spcPct val="100000"/>
              </a:lnSpc>
              <a:spcBef>
                <a:spcPts val="1600"/>
              </a:spcBef>
              <a:buClr>
                <a:srgbClr val="00ADE9"/>
              </a:buClr>
              <a:buChar char="•"/>
              <a:tabLst>
                <a:tab pos="329565" algn="l"/>
                <a:tab pos="330200" algn="l"/>
              </a:tabLst>
            </a:pPr>
            <a:r>
              <a:rPr lang="nl-NL" sz="4000" spc="15">
                <a:solidFill>
                  <a:srgbClr val="4D4D4D"/>
                </a:solidFill>
                <a:latin typeface="MyriadPro-Light"/>
                <a:cs typeface="MyriadPro-Light"/>
              </a:rPr>
              <a:t>Corona-uitspraken</a:t>
            </a:r>
          </a:p>
          <a:p>
            <a:pPr marL="329565" indent="-316865">
              <a:lnSpc>
                <a:spcPct val="100000"/>
              </a:lnSpc>
              <a:spcBef>
                <a:spcPts val="1600"/>
              </a:spcBef>
              <a:buClr>
                <a:srgbClr val="00ADE9"/>
              </a:buClr>
              <a:buChar char="•"/>
              <a:tabLst>
                <a:tab pos="329565" algn="l"/>
                <a:tab pos="330200" algn="l"/>
              </a:tabLst>
            </a:pPr>
            <a:r>
              <a:rPr lang="nl-NL" sz="4000" spc="15">
                <a:solidFill>
                  <a:srgbClr val="4D4D4D"/>
                </a:solidFill>
                <a:latin typeface="MyriadPro-Light"/>
                <a:cs typeface="MyriadPro-Light"/>
              </a:rPr>
              <a:t>Arbeidsvoorwaarden wijzigen</a:t>
            </a:r>
          </a:p>
          <a:p>
            <a:pPr marL="329565" indent="-316865">
              <a:lnSpc>
                <a:spcPct val="100000"/>
              </a:lnSpc>
              <a:spcBef>
                <a:spcPts val="1600"/>
              </a:spcBef>
              <a:buClr>
                <a:srgbClr val="00ADE9"/>
              </a:buClr>
              <a:buChar char="•"/>
              <a:tabLst>
                <a:tab pos="329565" algn="l"/>
                <a:tab pos="330200" algn="l"/>
              </a:tabLst>
            </a:pPr>
            <a:r>
              <a:rPr lang="nl-NL" sz="4000" spc="15">
                <a:solidFill>
                  <a:srgbClr val="4D4D4D"/>
                </a:solidFill>
                <a:latin typeface="MyriadPro-Light"/>
                <a:cs typeface="MyriadPro-Light"/>
              </a:rPr>
              <a:t>Reorganiseren</a:t>
            </a:r>
          </a:p>
          <a:p>
            <a:pPr marL="329565" indent="-316865">
              <a:lnSpc>
                <a:spcPct val="100000"/>
              </a:lnSpc>
              <a:spcBef>
                <a:spcPts val="1600"/>
              </a:spcBef>
              <a:buClr>
                <a:srgbClr val="00ADE9"/>
              </a:buClr>
              <a:buChar char="•"/>
              <a:tabLst>
                <a:tab pos="329565" algn="l"/>
                <a:tab pos="330200" algn="l"/>
              </a:tabLst>
            </a:pPr>
            <a:endParaRPr sz="3400" dirty="0">
              <a:latin typeface="MyriadPro-Light"/>
              <a:cs typeface="MyriadPro-Light"/>
            </a:endParaRPr>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Arbeidsvoorwaarden wijzigen zonder eenzijdig wijzigingsbeding</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812747" y="2907490"/>
            <a:ext cx="12606329" cy="548868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Vuistregels voor de praktijk:</a:t>
            </a:r>
          </a:p>
          <a:p>
            <a:pPr marL="514350" marR="0" lvl="0" indent="-514350" algn="l" defTabSz="914400" rtl="0" eaLnBrk="1" fontAlgn="auto" latinLnBrk="0" hangingPunct="1">
              <a:lnSpc>
                <a:spcPct val="150000"/>
              </a:lnSpc>
              <a:spcBef>
                <a:spcPts val="0"/>
              </a:spcBef>
              <a:spcAft>
                <a:spcPts val="0"/>
              </a:spcAft>
              <a:buClr>
                <a:srgbClr val="00B0F0"/>
              </a:buClr>
              <a:buSzTx/>
              <a:buFont typeface="+mj-lt"/>
              <a:buAutoNum type="arabicPeriod"/>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Wat is de aanleiding voor de wijziging van de arbeidsvoorwaarden? Hoe urgent is deze aanleiding? Een werkgever kan in het algemeen niet volstaan met een verwijzing naar ‘de coronacrisis’ moet moet concreet en inzichtelijk maken wat de gevolgen van deze crisis zijn voor de organisatie.</a:t>
            </a:r>
          </a:p>
        </p:txBody>
      </p:sp>
    </p:spTree>
    <p:extLst>
      <p:ext uri="{BB962C8B-B14F-4D97-AF65-F5344CB8AC3E}">
        <p14:creationId xmlns:p14="http://schemas.microsoft.com/office/powerpoint/2010/main" val="2457015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Arbeidsvoorwaarden wijzigen zonder eenzijdig wijzigingsbeding</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812747" y="2907490"/>
            <a:ext cx="12606329" cy="470385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Vuistregels voor de praktijk:</a:t>
            </a:r>
          </a:p>
          <a:p>
            <a:pPr marL="514350" marR="0" lvl="0" indent="-514350" algn="l" defTabSz="914400" rtl="0" eaLnBrk="1" fontAlgn="auto" latinLnBrk="0" hangingPunct="1">
              <a:lnSpc>
                <a:spcPct val="150000"/>
              </a:lnSpc>
              <a:spcBef>
                <a:spcPts val="0"/>
              </a:spcBef>
              <a:spcAft>
                <a:spcPts val="0"/>
              </a:spcAft>
              <a:buClr>
                <a:srgbClr val="00B0F0"/>
              </a:buClr>
              <a:buSzTx/>
              <a:buFont typeface="+mj-lt"/>
              <a:buAutoNum type="arabicPeriod" startAt="2"/>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Zorg voor een goede en heldere communicatie over de gewenste aanpassing van de arbeidsvoorwaarden. Is er gekeken naar alternatieven (als die er zijn)? Hoeveel tijd zit er tussen de aankondiging van de wijziging en het moment waarop de wijziging ingaat?</a:t>
            </a:r>
          </a:p>
        </p:txBody>
      </p:sp>
    </p:spTree>
    <p:extLst>
      <p:ext uri="{BB962C8B-B14F-4D97-AF65-F5344CB8AC3E}">
        <p14:creationId xmlns:p14="http://schemas.microsoft.com/office/powerpoint/2010/main" val="1253913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Arbeidsvoorwaarden wijzigen zonder eenzijdig wijzigingsbeding</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812747" y="2907490"/>
            <a:ext cx="13159570" cy="313419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Vuistregels voor de praktijk:</a:t>
            </a:r>
          </a:p>
          <a:p>
            <a:pPr marL="514350" marR="0" lvl="0" indent="-514350" algn="l" defTabSz="914400" rtl="0" eaLnBrk="1" fontAlgn="auto" latinLnBrk="0" hangingPunct="1">
              <a:lnSpc>
                <a:spcPct val="150000"/>
              </a:lnSpc>
              <a:spcBef>
                <a:spcPts val="0"/>
              </a:spcBef>
              <a:spcAft>
                <a:spcPts val="0"/>
              </a:spcAft>
              <a:buClr>
                <a:srgbClr val="00B0F0"/>
              </a:buClr>
              <a:buSzTx/>
              <a:buFont typeface="+mj-lt"/>
              <a:buAutoNum type="arabicPeriod" startAt="3"/>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Hoe ingrijpend in de wijziging voor de betreffende werknemers? Gaat het over loon (primaire arbeidsvoorwaarde) of over minder ingrijpende zaken zoals een onkostenvergoeding?</a:t>
            </a:r>
          </a:p>
        </p:txBody>
      </p:sp>
    </p:spTree>
    <p:extLst>
      <p:ext uri="{BB962C8B-B14F-4D97-AF65-F5344CB8AC3E}">
        <p14:creationId xmlns:p14="http://schemas.microsoft.com/office/powerpoint/2010/main" val="2029856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Arbeidsvoorwaarden wijzigen zonder eenzijdig wijzigingsbeding</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812747" y="2907490"/>
            <a:ext cx="12606329" cy="234936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Vuistregels voor de praktijk:</a:t>
            </a:r>
          </a:p>
          <a:p>
            <a:pPr marL="514350" marR="0" lvl="0" indent="-514350" algn="l" defTabSz="914400" rtl="0" eaLnBrk="1" fontAlgn="auto" latinLnBrk="0" hangingPunct="1">
              <a:lnSpc>
                <a:spcPct val="150000"/>
              </a:lnSpc>
              <a:spcBef>
                <a:spcPts val="0"/>
              </a:spcBef>
              <a:spcAft>
                <a:spcPts val="0"/>
              </a:spcAft>
              <a:buClr>
                <a:srgbClr val="00B0F0"/>
              </a:buClr>
              <a:buSzTx/>
              <a:buFont typeface="+mj-lt"/>
              <a:buAutoNum type="arabicPeriod" startAt="4"/>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Is er sprake van een afbouwregeling of een andere compenserende maatregel? Zo ja, hoe ruim is deze regeling?</a:t>
            </a:r>
          </a:p>
        </p:txBody>
      </p:sp>
    </p:spTree>
    <p:extLst>
      <p:ext uri="{BB962C8B-B14F-4D97-AF65-F5344CB8AC3E}">
        <p14:creationId xmlns:p14="http://schemas.microsoft.com/office/powerpoint/2010/main" val="389418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Arbeidsvoorwaarden wijzigen zonder eenzijdig wijzigingsbeding</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812747" y="2907490"/>
            <a:ext cx="12606329" cy="234936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Vuistregels voor de praktijk:</a:t>
            </a:r>
          </a:p>
          <a:p>
            <a:pPr marL="514350" marR="0" lvl="0" indent="-514350" algn="l" defTabSz="914400" rtl="0" eaLnBrk="1" fontAlgn="auto" latinLnBrk="0" hangingPunct="1">
              <a:lnSpc>
                <a:spcPct val="150000"/>
              </a:lnSpc>
              <a:spcBef>
                <a:spcPts val="0"/>
              </a:spcBef>
              <a:spcAft>
                <a:spcPts val="0"/>
              </a:spcAft>
              <a:buClr>
                <a:srgbClr val="00B0F0"/>
              </a:buClr>
              <a:buSzTx/>
              <a:buFont typeface="+mj-lt"/>
              <a:buAutoNum type="arabicPeriod" startAt="5"/>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Is de ondernemingsraad betrokken bij de voorgestelde wijziging en zo ja, wat is het standpunt van de OR?</a:t>
            </a:r>
          </a:p>
        </p:txBody>
      </p:sp>
    </p:spTree>
    <p:extLst>
      <p:ext uri="{BB962C8B-B14F-4D97-AF65-F5344CB8AC3E}">
        <p14:creationId xmlns:p14="http://schemas.microsoft.com/office/powerpoint/2010/main" val="47868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Arbeidsvoorwaarden wijzigen zonder eenzijdig wijzigingsbeding</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812747" y="2907490"/>
            <a:ext cx="12606329" cy="313419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Vuistregels voor de praktijk:</a:t>
            </a:r>
          </a:p>
          <a:p>
            <a:pPr marL="514350" marR="0" lvl="0" indent="-514350" algn="l" defTabSz="914400" rtl="0" eaLnBrk="1" fontAlgn="auto" latinLnBrk="0" hangingPunct="1">
              <a:lnSpc>
                <a:spcPct val="150000"/>
              </a:lnSpc>
              <a:spcBef>
                <a:spcPts val="0"/>
              </a:spcBef>
              <a:spcAft>
                <a:spcPts val="0"/>
              </a:spcAft>
              <a:buClr>
                <a:srgbClr val="00B0F0"/>
              </a:buClr>
              <a:buSzTx/>
              <a:buFont typeface="+mj-lt"/>
              <a:buAutoNum type="arabicPeriod" startAt="6"/>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Houd rekening (voor zover mogelijk) met specifieke en bijzondere persoonlijke omstandigheden van de werknemer(s).</a:t>
            </a:r>
          </a:p>
        </p:txBody>
      </p:sp>
    </p:spTree>
    <p:extLst>
      <p:ext uri="{BB962C8B-B14F-4D97-AF65-F5344CB8AC3E}">
        <p14:creationId xmlns:p14="http://schemas.microsoft.com/office/powerpoint/2010/main" val="2167422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2578314"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Corona uitspraak 4: </a:t>
            </a:r>
            <a:br>
              <a:rPr lang="nl-NL" sz="5500" spc="-100">
                <a:solidFill>
                  <a:srgbClr val="00ADE9"/>
                </a:solidFill>
              </a:rPr>
            </a:br>
            <a:r>
              <a:rPr lang="nl-NL" sz="5500" spc="-100">
                <a:solidFill>
                  <a:srgbClr val="00ADE9"/>
                </a:solidFill>
              </a:rPr>
              <a:t>Turkse broodjeszaak schort 50% van loon op</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93285" y="2604207"/>
            <a:ext cx="13864974" cy="6094554"/>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
                <a:srgbClr val="00B0F0"/>
              </a:buClr>
              <a:buSzTx/>
              <a:tabLst/>
              <a:defRPr/>
            </a:pPr>
            <a:r>
              <a:rPr kumimoji="0" lang="nl-NL" sz="3600" b="0" i="0" u="none" strike="noStrike" kern="1200" cap="none" spc="0" normalizeH="0" baseline="0" noProof="0">
                <a:ln>
                  <a:noFill/>
                </a:ln>
                <a:solidFill>
                  <a:prstClr val="black"/>
                </a:solidFill>
                <a:effectLst/>
                <a:uLnTx/>
                <a:uFillTx/>
                <a:latin typeface="Myriad Pro"/>
                <a:ea typeface="+mn-ea"/>
                <a:cs typeface="+mn-cs"/>
              </a:rPr>
              <a:t>Rechter:</a:t>
            </a:r>
          </a:p>
          <a:p>
            <a:pPr marR="0" lvl="0" algn="l" defTabSz="914400" rtl="0" eaLnBrk="1" fontAlgn="auto" latinLnBrk="0" hangingPunct="1">
              <a:lnSpc>
                <a:spcPct val="150000"/>
              </a:lnSpc>
              <a:spcBef>
                <a:spcPts val="0"/>
              </a:spcBef>
              <a:spcAft>
                <a:spcPts val="0"/>
              </a:spcAft>
              <a:buClr>
                <a:srgbClr val="00B0F0"/>
              </a:buClr>
              <a:buSzTx/>
              <a:tabLst/>
              <a:defRPr/>
            </a:pPr>
            <a:endParaRPr kumimoji="0" lang="nl-NL" sz="3600" b="0" i="0" u="none" strike="noStrike" kern="1200" cap="none" spc="0" normalizeH="0" baseline="0" noProof="0">
              <a:ln>
                <a:noFill/>
              </a:ln>
              <a:solidFill>
                <a:prstClr val="black"/>
              </a:solidFill>
              <a:effectLst/>
              <a:uLnTx/>
              <a:uFillTx/>
              <a:latin typeface="Myriad Pro"/>
              <a:ea typeface="+mn-ea"/>
              <a:cs typeface="+mn-cs"/>
            </a:endParaRPr>
          </a:p>
          <a:p>
            <a:pPr marR="0" lvl="0" algn="l" defTabSz="914400" rtl="0" eaLnBrk="1" fontAlgn="auto" latinLnBrk="0" hangingPunct="1">
              <a:lnSpc>
                <a:spcPct val="150000"/>
              </a:lnSpc>
              <a:spcBef>
                <a:spcPts val="0"/>
              </a:spcBef>
              <a:spcAft>
                <a:spcPts val="0"/>
              </a:spcAft>
              <a:buClr>
                <a:srgbClr val="00B0F0"/>
              </a:buClr>
              <a:buSzTx/>
              <a:tabLst/>
              <a:defRPr/>
            </a:pPr>
            <a:r>
              <a:rPr kumimoji="0" lang="nl-NL" sz="3200" b="0" i="1" u="none" strike="noStrike" kern="1200" cap="none" spc="0" normalizeH="0" baseline="0" noProof="0">
                <a:ln>
                  <a:noFill/>
                </a:ln>
                <a:solidFill>
                  <a:prstClr val="black"/>
                </a:solidFill>
                <a:effectLst/>
                <a:uLnTx/>
                <a:uFillTx/>
                <a:latin typeface="Myriad Pro"/>
                <a:ea typeface="+mn-ea"/>
                <a:cs typeface="+mn-cs"/>
              </a:rPr>
              <a:t>“Voldoende aannemelijk is dat bij Dam door de buitengewone omstandigheden waarin zij nu verkeert, een onvoorziene, bedrijfseconomische noodsituatie aanwezig is. Dam heeft een zwaarwichtig belang dat in beginsel mee brengt dat van de medewerkers van Dam gevraagd kan worden om - in overleg - bepaalde arbeidsrechtelijke aanspraken op te schorten of zelfs helemaal prijs te geven.”</a:t>
            </a:r>
          </a:p>
        </p:txBody>
      </p:sp>
    </p:spTree>
    <p:extLst>
      <p:ext uri="{BB962C8B-B14F-4D97-AF65-F5344CB8AC3E}">
        <p14:creationId xmlns:p14="http://schemas.microsoft.com/office/powerpoint/2010/main" val="954898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2578314"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Corona uitspraak 4: </a:t>
            </a:r>
            <a:br>
              <a:rPr lang="nl-NL" sz="5500" spc="-100">
                <a:solidFill>
                  <a:srgbClr val="00ADE9"/>
                </a:solidFill>
              </a:rPr>
            </a:br>
            <a:r>
              <a:rPr lang="nl-NL" sz="5500" spc="-100">
                <a:solidFill>
                  <a:srgbClr val="00ADE9"/>
                </a:solidFill>
              </a:rPr>
              <a:t>Turkse broodjeszaak schort 50% van loon op</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93285" y="2604207"/>
            <a:ext cx="13864974" cy="5355890"/>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
                <a:srgbClr val="00B0F0"/>
              </a:buClr>
              <a:buSzTx/>
              <a:tabLst/>
              <a:defRPr/>
            </a:pPr>
            <a:r>
              <a:rPr kumimoji="0" lang="nl-NL" sz="3600" b="0" i="0" u="none" strike="noStrike" kern="1200" cap="none" spc="0" normalizeH="0" baseline="0" noProof="0">
                <a:ln>
                  <a:noFill/>
                </a:ln>
                <a:solidFill>
                  <a:prstClr val="black"/>
                </a:solidFill>
                <a:effectLst/>
                <a:uLnTx/>
                <a:uFillTx/>
                <a:latin typeface="Myriad Pro"/>
                <a:ea typeface="+mn-ea"/>
                <a:cs typeface="+mn-cs"/>
              </a:rPr>
              <a:t>Rechter:</a:t>
            </a:r>
          </a:p>
          <a:p>
            <a:pPr marR="0" lvl="0" algn="l" defTabSz="914400" rtl="0" eaLnBrk="1" fontAlgn="auto" latinLnBrk="0" hangingPunct="1">
              <a:lnSpc>
                <a:spcPct val="150000"/>
              </a:lnSpc>
              <a:spcBef>
                <a:spcPts val="0"/>
              </a:spcBef>
              <a:spcAft>
                <a:spcPts val="0"/>
              </a:spcAft>
              <a:buClr>
                <a:srgbClr val="00B0F0"/>
              </a:buClr>
              <a:buSzTx/>
              <a:tabLst/>
              <a:defRPr/>
            </a:pPr>
            <a:endParaRPr kumimoji="0" lang="nl-NL" sz="3600" b="0" i="0" u="none" strike="noStrike" kern="1200" cap="none" spc="0" normalizeH="0" baseline="0" noProof="0">
              <a:ln>
                <a:noFill/>
              </a:ln>
              <a:solidFill>
                <a:prstClr val="black"/>
              </a:solidFill>
              <a:effectLst/>
              <a:uLnTx/>
              <a:uFillTx/>
              <a:latin typeface="Myriad Pro"/>
              <a:ea typeface="+mn-ea"/>
              <a:cs typeface="+mn-cs"/>
            </a:endParaRPr>
          </a:p>
          <a:p>
            <a:pPr marR="0" lvl="0" algn="l" defTabSz="914400" rtl="0" eaLnBrk="1" fontAlgn="auto" latinLnBrk="0" hangingPunct="1">
              <a:lnSpc>
                <a:spcPct val="150000"/>
              </a:lnSpc>
              <a:spcBef>
                <a:spcPts val="0"/>
              </a:spcBef>
              <a:spcAft>
                <a:spcPts val="0"/>
              </a:spcAft>
              <a:buClr>
                <a:srgbClr val="00B0F0"/>
              </a:buClr>
              <a:buSzTx/>
              <a:tabLst/>
              <a:defRPr/>
            </a:pPr>
            <a:r>
              <a:rPr kumimoji="0" lang="nl-NL" sz="3200" b="0" i="1" u="none" strike="noStrike" kern="1200" cap="none" spc="0" normalizeH="0" baseline="0" noProof="0">
                <a:ln>
                  <a:noFill/>
                </a:ln>
                <a:solidFill>
                  <a:prstClr val="black"/>
                </a:solidFill>
                <a:effectLst/>
                <a:uLnTx/>
                <a:uFillTx/>
                <a:latin typeface="Myriad Pro"/>
                <a:ea typeface="+mn-ea"/>
                <a:cs typeface="+mn-cs"/>
              </a:rPr>
              <a:t>“Echter, het eenzijdig en zonder nader overleg genomen besluit van Dam tot betaling van de 50% van het salaris brengt voor </a:t>
            </a:r>
            <a:r>
              <a:rPr lang="nl-NL" sz="3200" i="1">
                <a:solidFill>
                  <a:prstClr val="black"/>
                </a:solidFill>
                <a:latin typeface="Myriad Pro"/>
              </a:rPr>
              <a:t>werknemer</a:t>
            </a:r>
            <a:r>
              <a:rPr kumimoji="0" lang="nl-NL" sz="3200" b="0" i="1" u="none" strike="noStrike" kern="1200" cap="none" spc="0" normalizeH="0" baseline="0" noProof="0">
                <a:ln>
                  <a:noFill/>
                </a:ln>
                <a:solidFill>
                  <a:prstClr val="black"/>
                </a:solidFill>
                <a:effectLst/>
                <a:uLnTx/>
                <a:uFillTx/>
                <a:latin typeface="Myriad Pro"/>
                <a:ea typeface="+mn-ea"/>
                <a:cs typeface="+mn-cs"/>
              </a:rPr>
              <a:t> een te grote inkomensachteruitgang mee, waardoor hij in financiële problemen komt. </a:t>
            </a:r>
            <a:r>
              <a:rPr lang="nl-NL" sz="3200" i="1">
                <a:solidFill>
                  <a:prstClr val="black"/>
                </a:solidFill>
                <a:latin typeface="Myriad Pro"/>
              </a:rPr>
              <a:t>Werknemer</a:t>
            </a:r>
            <a:r>
              <a:rPr kumimoji="0" lang="nl-NL" sz="3200" b="0" i="1" u="none" strike="noStrike" kern="1200" cap="none" spc="0" normalizeH="0" baseline="0" noProof="0">
                <a:ln>
                  <a:noFill/>
                </a:ln>
                <a:solidFill>
                  <a:prstClr val="black"/>
                </a:solidFill>
                <a:effectLst/>
                <a:uLnTx/>
                <a:uFillTx/>
                <a:latin typeface="Myriad Pro"/>
                <a:ea typeface="+mn-ea"/>
                <a:cs typeface="+mn-cs"/>
              </a:rPr>
              <a:t> is - zo is door Dam niet betwist - van zijn loon afhankelijk om in zijn levensonderhoud te kunnen voorzien.”</a:t>
            </a:r>
          </a:p>
        </p:txBody>
      </p:sp>
    </p:spTree>
    <p:extLst>
      <p:ext uri="{BB962C8B-B14F-4D97-AF65-F5344CB8AC3E}">
        <p14:creationId xmlns:p14="http://schemas.microsoft.com/office/powerpoint/2010/main" val="3407067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2837234"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Corona uitspraak 4: </a:t>
            </a:r>
            <a:br>
              <a:rPr lang="nl-NL" sz="5500" spc="-100">
                <a:solidFill>
                  <a:srgbClr val="00ADE9"/>
                </a:solidFill>
              </a:rPr>
            </a:br>
            <a:r>
              <a:rPr lang="nl-NL" sz="5500" spc="-100">
                <a:solidFill>
                  <a:srgbClr val="00ADE9"/>
                </a:solidFill>
              </a:rPr>
              <a:t>Turkse broodjeszaak schort 50% van loon op</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93285" y="2604207"/>
            <a:ext cx="13864974" cy="5355890"/>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
                <a:srgbClr val="00B0F0"/>
              </a:buClr>
              <a:buSzTx/>
              <a:tabLst/>
              <a:defRPr/>
            </a:pPr>
            <a:r>
              <a:rPr kumimoji="0" lang="nl-NL" sz="3600" b="0" i="0" u="none" strike="noStrike" kern="1200" cap="none" spc="0" normalizeH="0" baseline="0" noProof="0">
                <a:ln>
                  <a:noFill/>
                </a:ln>
                <a:solidFill>
                  <a:prstClr val="black"/>
                </a:solidFill>
                <a:effectLst/>
                <a:uLnTx/>
                <a:uFillTx/>
                <a:latin typeface="Myriad Pro"/>
                <a:ea typeface="+mn-ea"/>
                <a:cs typeface="+mn-cs"/>
              </a:rPr>
              <a:t>Rechter:</a:t>
            </a:r>
          </a:p>
          <a:p>
            <a:pPr marR="0" lvl="0" algn="l" defTabSz="914400" rtl="0" eaLnBrk="1" fontAlgn="auto" latinLnBrk="0" hangingPunct="1">
              <a:lnSpc>
                <a:spcPct val="150000"/>
              </a:lnSpc>
              <a:spcBef>
                <a:spcPts val="0"/>
              </a:spcBef>
              <a:spcAft>
                <a:spcPts val="0"/>
              </a:spcAft>
              <a:buClr>
                <a:srgbClr val="00B0F0"/>
              </a:buClr>
              <a:buSzTx/>
              <a:tabLst/>
              <a:defRPr/>
            </a:pPr>
            <a:endParaRPr kumimoji="0" lang="nl-NL" sz="3600" b="0" i="0" u="none" strike="noStrike" kern="1200" cap="none" spc="0" normalizeH="0" baseline="0" noProof="0">
              <a:ln>
                <a:noFill/>
              </a:ln>
              <a:solidFill>
                <a:prstClr val="black"/>
              </a:solidFill>
              <a:effectLst/>
              <a:uLnTx/>
              <a:uFillTx/>
              <a:latin typeface="Myriad Pro"/>
              <a:ea typeface="+mn-ea"/>
              <a:cs typeface="+mn-cs"/>
            </a:endParaRPr>
          </a:p>
          <a:p>
            <a:pPr marR="0" lvl="0" algn="l" defTabSz="914400" rtl="0" eaLnBrk="1" fontAlgn="auto" latinLnBrk="0" hangingPunct="1">
              <a:lnSpc>
                <a:spcPct val="150000"/>
              </a:lnSpc>
              <a:spcBef>
                <a:spcPts val="0"/>
              </a:spcBef>
              <a:spcAft>
                <a:spcPts val="0"/>
              </a:spcAft>
              <a:buClr>
                <a:srgbClr val="00B0F0"/>
              </a:buClr>
              <a:buSzTx/>
              <a:tabLst/>
              <a:defRPr/>
            </a:pPr>
            <a:r>
              <a:rPr kumimoji="0" lang="nl-NL" sz="3200" b="0" i="1" u="none" strike="noStrike" kern="1200" cap="none" spc="0" normalizeH="0" baseline="0" noProof="0">
                <a:ln>
                  <a:noFill/>
                </a:ln>
                <a:solidFill>
                  <a:prstClr val="black"/>
                </a:solidFill>
                <a:effectLst/>
                <a:uLnTx/>
                <a:uFillTx/>
                <a:latin typeface="Myriad Pro"/>
                <a:ea typeface="+mn-ea"/>
                <a:cs typeface="+mn-cs"/>
              </a:rPr>
              <a:t>“De wederzijdse belangen wegende kan van </a:t>
            </a:r>
            <a:r>
              <a:rPr lang="nl-NL" sz="3200" i="1">
                <a:solidFill>
                  <a:prstClr val="black"/>
                </a:solidFill>
                <a:latin typeface="Myriad Pro"/>
              </a:rPr>
              <a:t>werknemer</a:t>
            </a:r>
            <a:r>
              <a:rPr kumimoji="0" lang="nl-NL" sz="3200" b="0" i="1" u="none" strike="noStrike" kern="1200" cap="none" spc="0" normalizeH="0" baseline="0" noProof="0">
                <a:ln>
                  <a:noFill/>
                </a:ln>
                <a:solidFill>
                  <a:prstClr val="black"/>
                </a:solidFill>
                <a:effectLst/>
                <a:uLnTx/>
                <a:uFillTx/>
                <a:latin typeface="Myriad Pro"/>
                <a:ea typeface="+mn-ea"/>
                <a:cs typeface="+mn-cs"/>
              </a:rPr>
              <a:t> naar maatstaven van redelijkheid en billijkheid niet verlangd worden dat hij over meerdere maanden met 50% opschorting van zijn salaris instemt, ook omdat niet vast staat wanneer Dam dan wel over voldoende middelen zou beschikken om de achterstand(en) in te lopen.”</a:t>
            </a:r>
          </a:p>
        </p:txBody>
      </p:sp>
    </p:spTree>
    <p:extLst>
      <p:ext uri="{BB962C8B-B14F-4D97-AF65-F5344CB8AC3E}">
        <p14:creationId xmlns:p14="http://schemas.microsoft.com/office/powerpoint/2010/main" val="2838753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094915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Bedrijfseconomisch ontslag: wanneer?</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endParaRPr/>
          </a:p>
        </p:txBody>
      </p:sp>
      <p:pic>
        <p:nvPicPr>
          <p:cNvPr id="17" name="Afbeelding 16">
            <a:extLst>
              <a:ext uri="{FF2B5EF4-FFF2-40B4-BE49-F238E27FC236}">
                <a16:creationId xmlns:a16="http://schemas.microsoft.com/office/drawing/2014/main" id="{32C3EB01-9500-4D98-B350-53116C62B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892" y="2133600"/>
            <a:ext cx="5974080" cy="5974080"/>
          </a:xfrm>
          <a:prstGeom prst="rect">
            <a:avLst/>
          </a:prstGeom>
        </p:spPr>
      </p:pic>
      <p:sp>
        <p:nvSpPr>
          <p:cNvPr id="18" name="Tekstvak 17">
            <a:extLst>
              <a:ext uri="{FF2B5EF4-FFF2-40B4-BE49-F238E27FC236}">
                <a16:creationId xmlns:a16="http://schemas.microsoft.com/office/drawing/2014/main" id="{7B841A6D-A1FC-4BE9-84D0-FE82E9B71ABB}"/>
              </a:ext>
            </a:extLst>
          </p:cNvPr>
          <p:cNvSpPr txBox="1"/>
          <p:nvPr/>
        </p:nvSpPr>
        <p:spPr>
          <a:xfrm>
            <a:off x="6931530" y="4345147"/>
            <a:ext cx="7366136" cy="923330"/>
          </a:xfrm>
          <a:prstGeom prst="rect">
            <a:avLst/>
          </a:prstGeom>
          <a:noFill/>
        </p:spPr>
        <p:txBody>
          <a:bodyPr wrap="square" rtlCol="0">
            <a:spAutoFit/>
          </a:bodyPr>
          <a:lstStyle/>
          <a:p>
            <a:r>
              <a:rPr lang="nl-NL" sz="5400">
                <a:latin typeface="Myriad Pro"/>
              </a:rPr>
              <a:t>ontslaggronden</a:t>
            </a:r>
          </a:p>
        </p:txBody>
      </p:sp>
    </p:spTree>
    <p:extLst>
      <p:ext uri="{BB962C8B-B14F-4D97-AF65-F5344CB8AC3E}">
        <p14:creationId xmlns:p14="http://schemas.microsoft.com/office/powerpoint/2010/main" val="408619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24BEBF9-70BA-4459-9E4C-975B988177CD}"/>
              </a:ext>
            </a:extLst>
          </p:cNvPr>
          <p:cNvSpPr>
            <a:spLocks noGrp="1"/>
          </p:cNvSpPr>
          <p:nvPr>
            <p:ph type="title"/>
          </p:nvPr>
        </p:nvSpPr>
        <p:spPr>
          <a:xfrm>
            <a:off x="1429871" y="762000"/>
            <a:ext cx="5082857" cy="923330"/>
          </a:xfrm>
        </p:spPr>
        <p:txBody>
          <a:bodyPr/>
          <a:lstStyle/>
          <a:p>
            <a:r>
              <a:rPr lang="en-US"/>
              <a:t>Thuiswerken</a:t>
            </a:r>
          </a:p>
        </p:txBody>
      </p:sp>
      <p:pic>
        <p:nvPicPr>
          <p:cNvPr id="5" name="Afbeelding 4" descr="Afbeelding met kat, binnen, zitten, tafel&#10;&#10;Automatisch gegenereerde beschrijving">
            <a:extLst>
              <a:ext uri="{FF2B5EF4-FFF2-40B4-BE49-F238E27FC236}">
                <a16:creationId xmlns:a16="http://schemas.microsoft.com/office/drawing/2014/main" id="{370CECA0-DCFC-461A-80CB-55E991A7E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918" y="2245082"/>
            <a:ext cx="9200776" cy="6136918"/>
          </a:xfrm>
          <a:prstGeom prst="rect">
            <a:avLst/>
          </a:prstGeom>
        </p:spPr>
      </p:pic>
    </p:spTree>
    <p:extLst>
      <p:ext uri="{BB962C8B-B14F-4D97-AF65-F5344CB8AC3E}">
        <p14:creationId xmlns:p14="http://schemas.microsoft.com/office/powerpoint/2010/main" val="2947840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094915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Bedrijfseconomisch ontslag: wanneer?</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93285" y="2057400"/>
            <a:ext cx="12229013" cy="5829032"/>
          </a:xfrm>
          <a:prstGeom prst="rect">
            <a:avLst/>
          </a:prstGeom>
        </p:spPr>
        <p:txBody>
          <a:bodyPr wrap="square">
            <a:spAutoFit/>
          </a:bodyPr>
          <a:lstStyle/>
          <a:p>
            <a:pPr marL="514350" indent="-514350">
              <a:lnSpc>
                <a:spcPct val="150000"/>
              </a:lnSpc>
              <a:buClr>
                <a:srgbClr val="00B0F0"/>
              </a:buClr>
              <a:buFont typeface="+mj-lt"/>
              <a:buAutoNum type="alphaLcParenR"/>
            </a:pPr>
            <a:r>
              <a:rPr lang="nl-NL" sz="2800">
                <a:latin typeface="Myriad Pro"/>
              </a:rPr>
              <a:t>bedrijfseconomisch ontslag (UWV)</a:t>
            </a:r>
          </a:p>
          <a:p>
            <a:pPr marL="514350" indent="-514350">
              <a:lnSpc>
                <a:spcPct val="150000"/>
              </a:lnSpc>
              <a:buClr>
                <a:srgbClr val="00B0F0"/>
              </a:buClr>
              <a:buFont typeface="+mj-lt"/>
              <a:buAutoNum type="alphaLcParenR"/>
            </a:pPr>
            <a:r>
              <a:rPr lang="nl-NL" sz="2800">
                <a:latin typeface="Myriad Pro"/>
              </a:rPr>
              <a:t>langdurige arbeidsongeschiktheid (UWV)</a:t>
            </a:r>
          </a:p>
          <a:p>
            <a:pPr marL="514350" indent="-514350">
              <a:lnSpc>
                <a:spcPct val="150000"/>
              </a:lnSpc>
              <a:buClr>
                <a:srgbClr val="00B0F0"/>
              </a:buClr>
              <a:buFont typeface="+mj-lt"/>
              <a:buAutoNum type="alphaLcParenR"/>
            </a:pPr>
            <a:r>
              <a:rPr lang="nl-NL" sz="2800">
                <a:latin typeface="Myriad Pro"/>
              </a:rPr>
              <a:t>frequent ziekteverzuim (KTR)</a:t>
            </a:r>
          </a:p>
          <a:p>
            <a:pPr marL="514350" indent="-514350">
              <a:lnSpc>
                <a:spcPct val="150000"/>
              </a:lnSpc>
              <a:buClr>
                <a:srgbClr val="00B0F0"/>
              </a:buClr>
              <a:buFont typeface="+mj-lt"/>
              <a:buAutoNum type="alphaLcParenR"/>
            </a:pPr>
            <a:r>
              <a:rPr lang="nl-NL" sz="2800">
                <a:latin typeface="Myriad Pro"/>
              </a:rPr>
              <a:t>disfunctioneren (KTR)</a:t>
            </a:r>
          </a:p>
          <a:p>
            <a:pPr marL="514350" indent="-514350">
              <a:lnSpc>
                <a:spcPct val="150000"/>
              </a:lnSpc>
              <a:buClr>
                <a:srgbClr val="00B0F0"/>
              </a:buClr>
              <a:buFont typeface="+mj-lt"/>
              <a:buAutoNum type="alphaLcParenR"/>
            </a:pPr>
            <a:r>
              <a:rPr lang="nl-NL" sz="2800">
                <a:latin typeface="Myriad Pro"/>
              </a:rPr>
              <a:t>verwijtbaar handelen (KTR)</a:t>
            </a:r>
          </a:p>
          <a:p>
            <a:pPr marL="514350" indent="-514350">
              <a:lnSpc>
                <a:spcPct val="150000"/>
              </a:lnSpc>
              <a:buClr>
                <a:srgbClr val="00B0F0"/>
              </a:buClr>
              <a:buFont typeface="+mj-lt"/>
              <a:buAutoNum type="alphaLcParenR"/>
            </a:pPr>
            <a:r>
              <a:rPr lang="nl-NL" sz="2800">
                <a:latin typeface="Myriad Pro"/>
              </a:rPr>
              <a:t>werkweigering wegens gewetensbezwaar (KTR)</a:t>
            </a:r>
          </a:p>
          <a:p>
            <a:pPr marL="514350" indent="-514350">
              <a:lnSpc>
                <a:spcPct val="150000"/>
              </a:lnSpc>
              <a:buClr>
                <a:srgbClr val="00B0F0"/>
              </a:buClr>
              <a:buFont typeface="+mj-lt"/>
              <a:buAutoNum type="alphaLcParenR"/>
            </a:pPr>
            <a:r>
              <a:rPr lang="nl-NL" sz="2800">
                <a:latin typeface="Myriad Pro"/>
              </a:rPr>
              <a:t>verstoorde arbeidsverhouding (KTR)</a:t>
            </a:r>
          </a:p>
          <a:p>
            <a:pPr marL="514350" indent="-514350">
              <a:lnSpc>
                <a:spcPct val="150000"/>
              </a:lnSpc>
              <a:buClr>
                <a:srgbClr val="00B0F0"/>
              </a:buClr>
              <a:buFont typeface="+mj-lt"/>
              <a:buAutoNum type="alphaLcParenR"/>
            </a:pPr>
            <a:r>
              <a:rPr lang="nl-NL" sz="2800">
                <a:latin typeface="Myriad Pro"/>
              </a:rPr>
              <a:t>restgrond (KTR)</a:t>
            </a:r>
          </a:p>
          <a:p>
            <a:pPr marL="514350" indent="-514350">
              <a:lnSpc>
                <a:spcPct val="150000"/>
              </a:lnSpc>
              <a:buClr>
                <a:srgbClr val="00B0F0"/>
              </a:buClr>
              <a:buFont typeface="+mj-lt"/>
              <a:buAutoNum type="alphaLcParenR"/>
            </a:pPr>
            <a:r>
              <a:rPr lang="nl-NL" sz="2800">
                <a:latin typeface="Myriad Pro"/>
              </a:rPr>
              <a:t>cumulatiegrond (KTR)</a:t>
            </a:r>
          </a:p>
        </p:txBody>
      </p:sp>
    </p:spTree>
    <p:extLst>
      <p:ext uri="{BB962C8B-B14F-4D97-AF65-F5344CB8AC3E}">
        <p14:creationId xmlns:p14="http://schemas.microsoft.com/office/powerpoint/2010/main" val="2498338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094915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Bedrijfseconomisch ontslag: wanneer?</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93284" y="1853195"/>
            <a:ext cx="13947769" cy="5228867"/>
          </a:xfrm>
          <a:prstGeom prst="rect">
            <a:avLst/>
          </a:prstGeom>
        </p:spPr>
        <p:txBody>
          <a:bodyPr wrap="square">
            <a:spAutoFit/>
          </a:bodyPr>
          <a:lstStyle/>
          <a:p>
            <a:pPr>
              <a:lnSpc>
                <a:spcPct val="150000"/>
              </a:lnSpc>
              <a:buClr>
                <a:srgbClr val="00B0F0"/>
              </a:buClr>
            </a:pPr>
            <a:endParaRPr lang="nl-NL" sz="2800">
              <a:latin typeface="Myriad Pro"/>
            </a:endParaRPr>
          </a:p>
          <a:p>
            <a:pPr>
              <a:lnSpc>
                <a:spcPct val="150000"/>
              </a:lnSpc>
              <a:buClr>
                <a:srgbClr val="00B0F0"/>
              </a:buClr>
            </a:pPr>
            <a:r>
              <a:rPr lang="nl-NL" sz="3400">
                <a:latin typeface="Myriad Pro"/>
              </a:rPr>
              <a:t>Van bedrijfseconomisch ontslag is sprake als (cumulatief):</a:t>
            </a:r>
          </a:p>
          <a:p>
            <a:pPr marL="457200" indent="-457200">
              <a:lnSpc>
                <a:spcPct val="150000"/>
              </a:lnSpc>
              <a:buClr>
                <a:srgbClr val="00B0F0"/>
              </a:buClr>
              <a:buFont typeface="Wingdings" panose="05000000000000000000" pitchFamily="2" charset="2"/>
              <a:buChar char="§"/>
            </a:pPr>
            <a:r>
              <a:rPr lang="nl-NL" sz="3400">
                <a:latin typeface="Myriad Pro"/>
              </a:rPr>
              <a:t>er noodzakelijkerwijs </a:t>
            </a:r>
            <a:r>
              <a:rPr lang="nl-NL" sz="3400">
                <a:highlight>
                  <a:srgbClr val="FFFF00"/>
                </a:highlight>
                <a:latin typeface="Myriad Pro"/>
              </a:rPr>
              <a:t>een of meer arbeidsplaatsen vervallen</a:t>
            </a:r>
            <a:r>
              <a:rPr lang="nl-NL" sz="3400">
                <a:latin typeface="Myriad Pro"/>
              </a:rPr>
              <a:t>,</a:t>
            </a:r>
          </a:p>
          <a:p>
            <a:pPr marL="457200" indent="-457200">
              <a:lnSpc>
                <a:spcPct val="150000"/>
              </a:lnSpc>
              <a:buClr>
                <a:srgbClr val="00B0F0"/>
              </a:buClr>
              <a:buFont typeface="Wingdings" panose="05000000000000000000" pitchFamily="2" charset="2"/>
              <a:buChar char="§"/>
            </a:pPr>
            <a:r>
              <a:rPr lang="nl-NL" sz="3400">
                <a:latin typeface="Myriad Pro"/>
              </a:rPr>
              <a:t>over een toekomstige periode van </a:t>
            </a:r>
            <a:r>
              <a:rPr lang="nl-NL" sz="3400">
                <a:highlight>
                  <a:srgbClr val="FFFF00"/>
                </a:highlight>
                <a:latin typeface="Myriad Pro"/>
              </a:rPr>
              <a:t>minimaal 26 weken</a:t>
            </a:r>
            <a:r>
              <a:rPr lang="nl-NL" sz="3400">
                <a:latin typeface="Myriad Pro"/>
              </a:rPr>
              <a:t>,</a:t>
            </a:r>
          </a:p>
          <a:p>
            <a:pPr marL="457200" indent="-457200">
              <a:lnSpc>
                <a:spcPct val="150000"/>
              </a:lnSpc>
              <a:buClr>
                <a:srgbClr val="00B0F0"/>
              </a:buClr>
              <a:buFont typeface="Wingdings" panose="05000000000000000000" pitchFamily="2" charset="2"/>
              <a:buChar char="§"/>
            </a:pPr>
            <a:r>
              <a:rPr lang="nl-NL" sz="3400">
                <a:latin typeface="Myriad Pro"/>
              </a:rPr>
              <a:t>als gevolg van maatregelen voor een </a:t>
            </a:r>
            <a:r>
              <a:rPr lang="nl-NL" sz="3400">
                <a:highlight>
                  <a:srgbClr val="FFFF00"/>
                </a:highlight>
                <a:latin typeface="Myriad Pro"/>
              </a:rPr>
              <a:t>doelmatige bedrijfsvoering</a:t>
            </a:r>
            <a:r>
              <a:rPr lang="nl-NL" sz="3400">
                <a:latin typeface="Myriad Pro"/>
              </a:rPr>
              <a:t>,</a:t>
            </a:r>
          </a:p>
          <a:p>
            <a:pPr marL="457200" indent="-457200">
              <a:lnSpc>
                <a:spcPct val="150000"/>
              </a:lnSpc>
              <a:buClr>
                <a:srgbClr val="00B0F0"/>
              </a:buClr>
              <a:buFont typeface="Wingdings" panose="05000000000000000000" pitchFamily="2" charset="2"/>
              <a:buChar char="§"/>
            </a:pPr>
            <a:r>
              <a:rPr lang="nl-NL" sz="3400">
                <a:latin typeface="Myriad Pro"/>
              </a:rPr>
              <a:t>die weer het gevolg zijn van </a:t>
            </a:r>
            <a:r>
              <a:rPr lang="nl-NL" sz="3400">
                <a:highlight>
                  <a:srgbClr val="FFFF00"/>
                </a:highlight>
                <a:latin typeface="Myriad Pro"/>
              </a:rPr>
              <a:t>bedrijfseconomische omstandigheden</a:t>
            </a:r>
            <a:endParaRPr lang="nl-NL" sz="2800">
              <a:latin typeface="Myriad Pro"/>
            </a:endParaRPr>
          </a:p>
          <a:p>
            <a:pPr marL="457200" indent="-457200">
              <a:lnSpc>
                <a:spcPct val="150000"/>
              </a:lnSpc>
              <a:buClr>
                <a:srgbClr val="00B0F0"/>
              </a:buClr>
              <a:buFont typeface="Wingdings" panose="05000000000000000000" pitchFamily="2" charset="2"/>
              <a:buChar char="§"/>
            </a:pPr>
            <a:endParaRPr lang="nl-NL" sz="2800">
              <a:latin typeface="Myriad Pro"/>
            </a:endParaRPr>
          </a:p>
        </p:txBody>
      </p:sp>
    </p:spTree>
    <p:extLst>
      <p:ext uri="{BB962C8B-B14F-4D97-AF65-F5344CB8AC3E}">
        <p14:creationId xmlns:p14="http://schemas.microsoft.com/office/powerpoint/2010/main" val="2362468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094915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Bedrijfseconomisch ontslag: wanneer?</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93285" y="1853195"/>
            <a:ext cx="13205690" cy="4444037"/>
          </a:xfrm>
          <a:prstGeom prst="rect">
            <a:avLst/>
          </a:prstGeom>
        </p:spPr>
        <p:txBody>
          <a:bodyPr wrap="square">
            <a:spAutoFit/>
          </a:bodyPr>
          <a:lstStyle/>
          <a:p>
            <a:pPr>
              <a:lnSpc>
                <a:spcPct val="150000"/>
              </a:lnSpc>
              <a:buClr>
                <a:srgbClr val="00B0F0"/>
              </a:buClr>
            </a:pPr>
            <a:endParaRPr lang="nl-NL" sz="2800">
              <a:latin typeface="Myriad Pro"/>
            </a:endParaRPr>
          </a:p>
          <a:p>
            <a:pPr>
              <a:lnSpc>
                <a:spcPct val="150000"/>
              </a:lnSpc>
              <a:buClr>
                <a:srgbClr val="00B0F0"/>
              </a:buClr>
            </a:pPr>
            <a:r>
              <a:rPr lang="nl-NL" sz="3400">
                <a:latin typeface="Myriad Pro"/>
              </a:rPr>
              <a:t>Tijdelijke extra voorwaarde tijdens NOW-periode:</a:t>
            </a:r>
          </a:p>
          <a:p>
            <a:pPr>
              <a:lnSpc>
                <a:spcPct val="150000"/>
              </a:lnSpc>
              <a:buClr>
                <a:srgbClr val="00B0F0"/>
              </a:buClr>
            </a:pPr>
            <a:endParaRPr lang="nl-NL" sz="3400">
              <a:latin typeface="Myriad Pro"/>
            </a:endParaRPr>
          </a:p>
          <a:p>
            <a:pPr marL="457200" indent="-457200">
              <a:lnSpc>
                <a:spcPct val="150000"/>
              </a:lnSpc>
              <a:buClr>
                <a:srgbClr val="00B0F0"/>
              </a:buClr>
              <a:buFont typeface="Wingdings" panose="05000000000000000000" pitchFamily="2" charset="2"/>
              <a:buChar char="§"/>
            </a:pPr>
            <a:r>
              <a:rPr lang="nl-NL" sz="3400">
                <a:latin typeface="Myriad Pro"/>
              </a:rPr>
              <a:t>Werkgever moet aannemelijk kunnen maken dat NOW-subsidie geen of onvoldoende soelaas biedt (marginale toetsing).</a:t>
            </a:r>
            <a:endParaRPr lang="nl-NL" sz="2800">
              <a:latin typeface="Myriad Pro"/>
            </a:endParaRPr>
          </a:p>
          <a:p>
            <a:pPr marL="457200" indent="-457200">
              <a:lnSpc>
                <a:spcPct val="150000"/>
              </a:lnSpc>
              <a:buClr>
                <a:srgbClr val="00B0F0"/>
              </a:buClr>
              <a:buFont typeface="Wingdings" panose="05000000000000000000" pitchFamily="2" charset="2"/>
              <a:buChar char="§"/>
            </a:pPr>
            <a:endParaRPr lang="nl-NL" sz="2800">
              <a:latin typeface="Myriad Pro"/>
            </a:endParaRPr>
          </a:p>
        </p:txBody>
      </p:sp>
    </p:spTree>
    <p:extLst>
      <p:ext uri="{BB962C8B-B14F-4D97-AF65-F5344CB8AC3E}">
        <p14:creationId xmlns:p14="http://schemas.microsoft.com/office/powerpoint/2010/main" val="4143134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094915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Bedrijfseconomisch ontslag: wanneer?</a:t>
            </a:r>
            <a:endParaRPr sz="5500" dirty="0"/>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93285" y="1853195"/>
            <a:ext cx="13205690" cy="5228867"/>
          </a:xfrm>
          <a:prstGeom prst="rect">
            <a:avLst/>
          </a:prstGeom>
        </p:spPr>
        <p:txBody>
          <a:bodyPr wrap="square">
            <a:spAutoFit/>
          </a:bodyPr>
          <a:lstStyle/>
          <a:p>
            <a:pPr>
              <a:lnSpc>
                <a:spcPct val="150000"/>
              </a:lnSpc>
              <a:buClr>
                <a:srgbClr val="00B0F0"/>
              </a:buClr>
            </a:pPr>
            <a:endParaRPr lang="nl-NL" sz="2800">
              <a:latin typeface="Myriad Pro"/>
            </a:endParaRPr>
          </a:p>
          <a:p>
            <a:pPr>
              <a:lnSpc>
                <a:spcPct val="150000"/>
              </a:lnSpc>
              <a:buClr>
                <a:srgbClr val="00B0F0"/>
              </a:buClr>
            </a:pPr>
            <a:r>
              <a:rPr lang="nl-NL" sz="3400">
                <a:latin typeface="Myriad Pro"/>
              </a:rPr>
              <a:t>UWV toetst slechts marginaal over de vraag:</a:t>
            </a:r>
          </a:p>
          <a:p>
            <a:pPr>
              <a:lnSpc>
                <a:spcPct val="150000"/>
              </a:lnSpc>
              <a:buClr>
                <a:srgbClr val="00B0F0"/>
              </a:buClr>
            </a:pPr>
            <a:endParaRPr lang="nl-NL" sz="3400">
              <a:latin typeface="Myriad Pro"/>
            </a:endParaRPr>
          </a:p>
          <a:p>
            <a:pPr marL="457200" indent="-457200">
              <a:lnSpc>
                <a:spcPct val="150000"/>
              </a:lnSpc>
              <a:buClr>
                <a:srgbClr val="00B0F0"/>
              </a:buClr>
              <a:buFont typeface="Wingdings" panose="05000000000000000000" pitchFamily="2" charset="2"/>
              <a:buChar char="§"/>
            </a:pPr>
            <a:r>
              <a:rPr lang="nl-NL" sz="3400">
                <a:latin typeface="Myriad Pro"/>
              </a:rPr>
              <a:t>óf er arbeidsplaatsen moeten vervallen</a:t>
            </a:r>
          </a:p>
          <a:p>
            <a:pPr marL="457200" indent="-457200">
              <a:lnSpc>
                <a:spcPct val="150000"/>
              </a:lnSpc>
              <a:buClr>
                <a:srgbClr val="00B0F0"/>
              </a:buClr>
              <a:buFont typeface="Wingdings" panose="05000000000000000000" pitchFamily="2" charset="2"/>
              <a:buChar char="§"/>
            </a:pPr>
            <a:r>
              <a:rPr lang="nl-NL" sz="3400">
                <a:latin typeface="Myriad Pro"/>
              </a:rPr>
              <a:t>in welke functiegroepen er arbeidsplaatsen vervallen</a:t>
            </a:r>
          </a:p>
          <a:p>
            <a:pPr marL="457200" indent="-457200">
              <a:lnSpc>
                <a:spcPct val="150000"/>
              </a:lnSpc>
              <a:buClr>
                <a:srgbClr val="00B0F0"/>
              </a:buClr>
              <a:buFont typeface="Wingdings" panose="05000000000000000000" pitchFamily="2" charset="2"/>
              <a:buChar char="§"/>
            </a:pPr>
            <a:r>
              <a:rPr lang="nl-NL" sz="3400">
                <a:latin typeface="Myriad Pro"/>
              </a:rPr>
              <a:t>hoeveel arbeidsplaatsen er vervallen</a:t>
            </a:r>
            <a:endParaRPr lang="nl-NL" sz="2800">
              <a:latin typeface="Myriad Pro"/>
            </a:endParaRPr>
          </a:p>
          <a:p>
            <a:pPr marL="457200" indent="-457200">
              <a:lnSpc>
                <a:spcPct val="150000"/>
              </a:lnSpc>
              <a:buClr>
                <a:srgbClr val="00B0F0"/>
              </a:buClr>
              <a:buFont typeface="Wingdings" panose="05000000000000000000" pitchFamily="2" charset="2"/>
              <a:buChar char="§"/>
            </a:pPr>
            <a:endParaRPr lang="nl-NL" sz="2800">
              <a:latin typeface="Myriad Pro"/>
            </a:endParaRPr>
          </a:p>
        </p:txBody>
      </p:sp>
    </p:spTree>
    <p:extLst>
      <p:ext uri="{BB962C8B-B14F-4D97-AF65-F5344CB8AC3E}">
        <p14:creationId xmlns:p14="http://schemas.microsoft.com/office/powerpoint/2010/main" val="3723283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094915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Bedrijfseconomisch ontslag: wanneer?</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510438" y="3134811"/>
            <a:ext cx="13205690" cy="4074705"/>
          </a:xfrm>
          <a:prstGeom prst="rect">
            <a:avLst/>
          </a:prstGeom>
        </p:spPr>
        <p:txBody>
          <a:bodyPr wrap="square">
            <a:spAutoFit/>
          </a:bodyPr>
          <a:lstStyle/>
          <a:p>
            <a:pPr>
              <a:lnSpc>
                <a:spcPct val="150000"/>
              </a:lnSpc>
              <a:buClr>
                <a:srgbClr val="00B0F0"/>
              </a:buClr>
            </a:pPr>
            <a:endParaRPr lang="nl-NL" sz="2800">
              <a:latin typeface="Myriad Pro"/>
            </a:endParaRPr>
          </a:p>
          <a:p>
            <a:pPr>
              <a:lnSpc>
                <a:spcPct val="150000"/>
              </a:lnSpc>
              <a:buClr>
                <a:srgbClr val="00B0F0"/>
              </a:buClr>
            </a:pPr>
            <a:r>
              <a:rPr lang="nl-NL" sz="4000">
                <a:latin typeface="Myriad Pro"/>
              </a:rPr>
              <a:t>“Had een andere weldenkende en weloverwogen ondernemer tot dezelfde (reorganisatie)beslissing kunnen komen?”</a:t>
            </a:r>
          </a:p>
          <a:p>
            <a:pPr marL="457200" indent="-457200">
              <a:lnSpc>
                <a:spcPct val="150000"/>
              </a:lnSpc>
              <a:buClr>
                <a:srgbClr val="00B0F0"/>
              </a:buClr>
              <a:buFont typeface="Wingdings" panose="05000000000000000000" pitchFamily="2" charset="2"/>
              <a:buChar char="§"/>
            </a:pPr>
            <a:endParaRPr lang="nl-NL" sz="2800">
              <a:latin typeface="Myriad Pro"/>
            </a:endParaRPr>
          </a:p>
        </p:txBody>
      </p:sp>
    </p:spTree>
    <p:extLst>
      <p:ext uri="{BB962C8B-B14F-4D97-AF65-F5344CB8AC3E}">
        <p14:creationId xmlns:p14="http://schemas.microsoft.com/office/powerpoint/2010/main" val="4035392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094915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Bedrijfseconomisch ontslag: wanneer?</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93285" y="1853195"/>
            <a:ext cx="13205690" cy="693702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B0F0"/>
              </a:buClr>
              <a:buSzTx/>
              <a:buFontTx/>
              <a:buNone/>
              <a:tabLst/>
              <a:defRPr/>
            </a:pPr>
            <a:endParaRPr kumimoji="0" lang="nl-NL" sz="3400" b="0" i="0" u="none" strike="noStrike" kern="1200" cap="none" spc="0" normalizeH="0" baseline="0" noProof="0">
              <a:ln>
                <a:noFill/>
              </a:ln>
              <a:solidFill>
                <a:prstClr val="black"/>
              </a:solidFill>
              <a:effectLst/>
              <a:uLnTx/>
              <a:uFillTx/>
              <a:latin typeface="Myriad Pro"/>
              <a:ea typeface="+mn-ea"/>
              <a:cs typeface="+mn-cs"/>
            </a:endParaRPr>
          </a:p>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Wanneer is er sprake van bedrijfseconomische omstandigheden?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s</a:t>
            </a:r>
            <a:r>
              <a:rPr kumimoji="0" lang="nl-NL" sz="3400" b="0" i="0" u="none" strike="noStrike" kern="1200" cap="none" spc="0" normalizeH="0" baseline="0" noProof="0">
                <a:ln>
                  <a:noFill/>
                </a:ln>
                <a:solidFill>
                  <a:prstClr val="black"/>
                </a:solidFill>
                <a:effectLst/>
                <a:uLnTx/>
                <a:uFillTx/>
                <a:latin typeface="Myriad Pro"/>
                <a:ea typeface="+mn-ea"/>
                <a:cs typeface="+mn-cs"/>
              </a:rPr>
              <a:t>lechte of slechter wordende financiële situatie (F)</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werkvermindering (F)</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o</a:t>
            </a:r>
            <a:r>
              <a:rPr kumimoji="0" lang="nl-NL" sz="3400" b="0" i="0" u="none" strike="noStrike" kern="1200" cap="none" spc="0" normalizeH="0" baseline="0" noProof="0">
                <a:ln>
                  <a:noFill/>
                </a:ln>
                <a:solidFill>
                  <a:prstClr val="black"/>
                </a:solidFill>
                <a:effectLst/>
                <a:uLnTx/>
                <a:uFillTx/>
                <a:latin typeface="Myriad Pro"/>
                <a:ea typeface="+mn-ea"/>
                <a:cs typeface="+mn-cs"/>
              </a:rPr>
              <a:t>rganisatorische en/of technologische veranderingen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(gedeeltelijke) bedrijfsbeëindiging</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b</a:t>
            </a:r>
            <a:r>
              <a:rPr kumimoji="0" lang="nl-NL" sz="3400" b="0" i="0" u="none" strike="noStrike" kern="1200" cap="none" spc="0" normalizeH="0" baseline="0" noProof="0">
                <a:ln>
                  <a:noFill/>
                </a:ln>
                <a:solidFill>
                  <a:prstClr val="black"/>
                </a:solidFill>
                <a:effectLst/>
                <a:uLnTx/>
                <a:uFillTx/>
                <a:latin typeface="Myriad Pro"/>
                <a:ea typeface="+mn-ea"/>
                <a:cs typeface="+mn-cs"/>
              </a:rPr>
              <a:t>edrijfsverhuizing</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uitbesteding van werkzaamheden</a:t>
            </a:r>
            <a:endParaRPr kumimoji="0" lang="nl-NL" sz="2800" b="0" i="0" u="none" strike="noStrike" kern="1200" cap="none" spc="0" normalizeH="0" baseline="0" noProof="0">
              <a:ln>
                <a:noFill/>
              </a:ln>
              <a:solidFill>
                <a:prstClr val="black"/>
              </a:solidFill>
              <a:effectLst/>
              <a:uLnTx/>
              <a:uFillTx/>
              <a:latin typeface="Myriad Pro"/>
              <a:ea typeface="+mn-ea"/>
              <a:cs typeface="+mn-cs"/>
            </a:endParaRP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endParaRPr kumimoji="0" lang="nl-NL" sz="2800" b="0" i="0" u="none" strike="noStrike" kern="1200" cap="none" spc="0" normalizeH="0" baseline="0" noProof="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1288232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Welke werknemer moet/mag ontslagen worden?</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710342" y="2895600"/>
            <a:ext cx="12988633" cy="2349361"/>
          </a:xfrm>
          <a:prstGeom prst="rect">
            <a:avLst/>
          </a:prstGeom>
        </p:spPr>
        <p:txBody>
          <a:bodyPr wrap="square">
            <a:spAutoFit/>
          </a:bodyPr>
          <a:lstStyle/>
          <a:p>
            <a:pPr marL="457200" indent="-457200">
              <a:lnSpc>
                <a:spcPct val="150000"/>
              </a:lnSpc>
              <a:buClr>
                <a:srgbClr val="00B0F0"/>
              </a:buClr>
              <a:buFont typeface="Wingdings" panose="05000000000000000000" pitchFamily="2" charset="2"/>
              <a:buChar char="§"/>
            </a:pPr>
            <a:r>
              <a:rPr lang="nl-NL" sz="3400">
                <a:latin typeface="Myriad Pro"/>
              </a:rPr>
              <a:t>unieke functie</a:t>
            </a:r>
          </a:p>
          <a:p>
            <a:pPr marL="457200" indent="-457200">
              <a:lnSpc>
                <a:spcPct val="150000"/>
              </a:lnSpc>
              <a:buClr>
                <a:srgbClr val="00B0F0"/>
              </a:buClr>
              <a:buFont typeface="Wingdings" panose="05000000000000000000" pitchFamily="2" charset="2"/>
              <a:buChar char="§"/>
            </a:pPr>
            <a:r>
              <a:rPr lang="nl-NL" sz="3400">
                <a:latin typeface="Myriad Pro"/>
              </a:rPr>
              <a:t>uitwisselbare functies</a:t>
            </a:r>
          </a:p>
          <a:p>
            <a:pPr marL="457200" indent="-457200">
              <a:lnSpc>
                <a:spcPct val="150000"/>
              </a:lnSpc>
              <a:buClr>
                <a:srgbClr val="00B0F0"/>
              </a:buClr>
              <a:buFont typeface="Wingdings" panose="05000000000000000000" pitchFamily="2" charset="2"/>
              <a:buChar char="§"/>
            </a:pPr>
            <a:r>
              <a:rPr lang="nl-NL" sz="3400">
                <a:latin typeface="Myriad Pro"/>
              </a:rPr>
              <a:t>passende functie</a:t>
            </a:r>
            <a:endParaRPr lang="nl-NL" sz="3400" dirty="0">
              <a:latin typeface="Myriad Pro"/>
            </a:endParaRPr>
          </a:p>
        </p:txBody>
      </p:sp>
    </p:spTree>
    <p:extLst>
      <p:ext uri="{BB962C8B-B14F-4D97-AF65-F5344CB8AC3E}">
        <p14:creationId xmlns:p14="http://schemas.microsoft.com/office/powerpoint/2010/main" val="3527454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Welke werknemer moet/mag ontslagen worden?</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710342" y="2895600"/>
            <a:ext cx="12988633" cy="1564531"/>
          </a:xfrm>
          <a:prstGeom prst="rect">
            <a:avLst/>
          </a:prstGeom>
        </p:spPr>
        <p:txBody>
          <a:bodyPr wrap="square">
            <a:spAutoFit/>
          </a:bodyPr>
          <a:lstStyle/>
          <a:p>
            <a:pPr marL="457200" indent="-457200">
              <a:lnSpc>
                <a:spcPct val="150000"/>
              </a:lnSpc>
              <a:buClr>
                <a:srgbClr val="00B0F0"/>
              </a:buClr>
              <a:buFont typeface="Wingdings" panose="05000000000000000000" pitchFamily="2" charset="2"/>
              <a:buChar char="§"/>
            </a:pPr>
            <a:r>
              <a:rPr lang="nl-NL" sz="3400">
                <a:latin typeface="Myriad Pro"/>
              </a:rPr>
              <a:t>unieke functie = </a:t>
            </a:r>
            <a:br>
              <a:rPr lang="nl-NL" sz="3400">
                <a:latin typeface="Myriad Pro"/>
              </a:rPr>
            </a:br>
            <a:r>
              <a:rPr lang="nl-NL" sz="3400">
                <a:latin typeface="Myriad Pro"/>
              </a:rPr>
              <a:t>functie die slechts door één werknemer wordt bekleed</a:t>
            </a:r>
          </a:p>
        </p:txBody>
      </p:sp>
    </p:spTree>
    <p:extLst>
      <p:ext uri="{BB962C8B-B14F-4D97-AF65-F5344CB8AC3E}">
        <p14:creationId xmlns:p14="http://schemas.microsoft.com/office/powerpoint/2010/main" val="2115978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Welke werknemer moet/mag ontslagen worden?</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710342" y="2895600"/>
            <a:ext cx="12988633" cy="5488682"/>
          </a:xfrm>
          <a:prstGeom prst="rect">
            <a:avLst/>
          </a:prstGeom>
        </p:spPr>
        <p:txBody>
          <a:bodyPr wrap="square">
            <a:spAutoFit/>
          </a:bodyPr>
          <a:lstStyle/>
          <a:p>
            <a:pPr marL="457200" indent="-457200">
              <a:lnSpc>
                <a:spcPct val="150000"/>
              </a:lnSpc>
              <a:buClr>
                <a:srgbClr val="00B0F0"/>
              </a:buClr>
              <a:buFont typeface="Wingdings" panose="05000000000000000000" pitchFamily="2" charset="2"/>
              <a:buChar char="§"/>
            </a:pPr>
            <a:r>
              <a:rPr lang="nl-NL" sz="3400">
                <a:latin typeface="Myriad Pro"/>
              </a:rPr>
              <a:t>uitwisselbare functies =</a:t>
            </a:r>
            <a:br>
              <a:rPr lang="nl-NL" sz="3400">
                <a:latin typeface="Myriad Pro"/>
              </a:rPr>
            </a:br>
            <a:r>
              <a:rPr lang="nl-NL" sz="3400">
                <a:latin typeface="Myriad Pro"/>
              </a:rPr>
              <a:t>functies die </a:t>
            </a:r>
            <a:r>
              <a:rPr lang="nl-NL" sz="3400" u="sng">
                <a:latin typeface="Myriad Pro"/>
              </a:rPr>
              <a:t>vergelijkbaar</a:t>
            </a:r>
            <a:r>
              <a:rPr lang="nl-NL" sz="3400">
                <a:latin typeface="Myriad Pro"/>
              </a:rPr>
              <a:t> zijn voor zover het betreft de inhoud van de functie, de voor de functie vereiste kennis, vaardigheden en competenties en de tijdelijke of structurele aard van de functie, </a:t>
            </a:r>
            <a:r>
              <a:rPr lang="nl-NL" sz="3400" b="1">
                <a:latin typeface="Myriad Pro"/>
              </a:rPr>
              <a:t>en</a:t>
            </a:r>
            <a:br>
              <a:rPr lang="nl-NL" sz="3400">
                <a:latin typeface="Myriad Pro"/>
              </a:rPr>
            </a:br>
            <a:r>
              <a:rPr lang="nl-NL" sz="3400">
                <a:latin typeface="Myriad Pro"/>
              </a:rPr>
              <a:t>die </a:t>
            </a:r>
            <a:r>
              <a:rPr lang="nl-NL" sz="3400" u="sng">
                <a:latin typeface="Myriad Pro"/>
              </a:rPr>
              <a:t>gelijkwaardig</a:t>
            </a:r>
            <a:r>
              <a:rPr lang="nl-NL" sz="3400">
                <a:latin typeface="Myriad Pro"/>
              </a:rPr>
              <a:t> zijn als het gaat om het niveau van de functie en de bij de functie behorende beloning</a:t>
            </a:r>
          </a:p>
        </p:txBody>
      </p:sp>
    </p:spTree>
    <p:extLst>
      <p:ext uri="{BB962C8B-B14F-4D97-AF65-F5344CB8AC3E}">
        <p14:creationId xmlns:p14="http://schemas.microsoft.com/office/powerpoint/2010/main" val="3866238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Welke werknemer moet/mag ontslagen worden?</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710342" y="2895600"/>
            <a:ext cx="12988633" cy="2349361"/>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p</a:t>
            </a:r>
            <a:r>
              <a:rPr kumimoji="0" lang="nl-NL" sz="3400" b="0" i="0" u="none" strike="noStrike" kern="1200" cap="none" spc="0" normalizeH="0" baseline="0" noProof="0">
                <a:ln>
                  <a:noFill/>
                </a:ln>
                <a:solidFill>
                  <a:prstClr val="black"/>
                </a:solidFill>
                <a:effectLst/>
                <a:uLnTx/>
                <a:uFillTx/>
                <a:latin typeface="Myriad Pro"/>
                <a:ea typeface="+mn-ea"/>
                <a:cs typeface="+mn-cs"/>
              </a:rPr>
              <a:t>assende functie = </a:t>
            </a:r>
            <a:br>
              <a:rPr kumimoji="0" lang="nl-NL" sz="3400" b="0" i="0" u="none" strike="noStrike" kern="1200" cap="none" spc="0" normalizeH="0" baseline="0" noProof="0">
                <a:ln>
                  <a:noFill/>
                </a:ln>
                <a:solidFill>
                  <a:prstClr val="black"/>
                </a:solidFill>
                <a:effectLst/>
                <a:uLnTx/>
                <a:uFillTx/>
                <a:latin typeface="Myriad Pro"/>
                <a:ea typeface="+mn-ea"/>
                <a:cs typeface="+mn-cs"/>
              </a:rPr>
            </a:br>
            <a:r>
              <a:rPr kumimoji="0" lang="nl-NL" sz="3400" b="0" i="0" u="none" strike="noStrike" kern="1200" cap="none" spc="0" normalizeH="0" baseline="0" noProof="0">
                <a:ln>
                  <a:noFill/>
                </a:ln>
                <a:solidFill>
                  <a:prstClr val="black"/>
                </a:solidFill>
                <a:effectLst/>
                <a:uLnTx/>
                <a:uFillTx/>
                <a:latin typeface="Myriad Pro"/>
                <a:ea typeface="+mn-ea"/>
                <a:cs typeface="+mn-cs"/>
              </a:rPr>
              <a:t>een functie die aansluit bij de opleiding, ervaring en capaciteiten van de werknemer</a:t>
            </a:r>
          </a:p>
        </p:txBody>
      </p:sp>
    </p:spTree>
    <p:extLst>
      <p:ext uri="{BB962C8B-B14F-4D97-AF65-F5344CB8AC3E}">
        <p14:creationId xmlns:p14="http://schemas.microsoft.com/office/powerpoint/2010/main" val="221302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094915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Wet flexibel werken</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93284" y="2057400"/>
            <a:ext cx="13864967" cy="7468070"/>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600">
                <a:solidFill>
                  <a:prstClr val="black"/>
                </a:solidFill>
                <a:latin typeface="Myriad Pro"/>
              </a:rPr>
              <a:t>werknemer kan de werkgever verzoeken om de arbeidsomvang, de werktijden of de arbeidsplaats te wijzigen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600">
                <a:solidFill>
                  <a:prstClr val="black"/>
                </a:solidFill>
                <a:latin typeface="Myriad Pro"/>
              </a:rPr>
              <a:t>b</a:t>
            </a:r>
            <a:r>
              <a:rPr kumimoji="0" lang="nl-NL" sz="3600" b="0" i="0" u="none" strike="noStrike" kern="1200" cap="none" spc="0" normalizeH="0" baseline="0" noProof="0">
                <a:ln>
                  <a:noFill/>
                </a:ln>
                <a:solidFill>
                  <a:prstClr val="black"/>
                </a:solidFill>
                <a:effectLst/>
                <a:uLnTx/>
                <a:uFillTx/>
                <a:latin typeface="Myriad Pro"/>
                <a:ea typeface="+mn-ea"/>
                <a:cs typeface="+mn-cs"/>
              </a:rPr>
              <a:t>ij verzoek om wijzigen arbeidsomvang o</a:t>
            </a:r>
            <a:r>
              <a:rPr lang="nl-NL" sz="3600">
                <a:solidFill>
                  <a:prstClr val="black"/>
                </a:solidFill>
                <a:latin typeface="Myriad Pro"/>
              </a:rPr>
              <a:t>f –tijden moet werkgever toewijzen, tenzij </a:t>
            </a:r>
            <a:r>
              <a:rPr lang="nl-NL" sz="3600">
                <a:solidFill>
                  <a:prstClr val="black"/>
                </a:solidFill>
                <a:highlight>
                  <a:srgbClr val="FFFF00"/>
                </a:highlight>
                <a:latin typeface="Myriad Pro"/>
              </a:rPr>
              <a:t>zwaarwegende bedrijfsbelangen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600">
                <a:solidFill>
                  <a:prstClr val="black"/>
                </a:solidFill>
                <a:latin typeface="Myriad Pro"/>
              </a:rPr>
              <a:t>bij verzoek om wijzigen arbeidsplaats (thuiswerken) moet werkgever verzoek enkel overwegen en bij afwijzing schriftelijk motiveren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600">
                <a:solidFill>
                  <a:prstClr val="black"/>
                </a:solidFill>
                <a:latin typeface="Myriad Pro"/>
              </a:rPr>
              <a:t>let op: </a:t>
            </a:r>
            <a:r>
              <a:rPr lang="nl-NL" sz="3600">
                <a:solidFill>
                  <a:prstClr val="black"/>
                </a:solidFill>
                <a:highlight>
                  <a:srgbClr val="FFFF00"/>
                </a:highlight>
                <a:latin typeface="Myriad Pro"/>
              </a:rPr>
              <a:t>minimaal 1 maand voor beoogde ingangsdatum reageren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endParaRPr kumimoji="0" lang="nl-NL" sz="3600" b="0" i="0" u="none" strike="noStrike" kern="1200" cap="none" spc="0" normalizeH="0" baseline="0" noProof="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4074849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Afspiegelingsbeginsel</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710342" y="2133600"/>
            <a:ext cx="12988633" cy="5488682"/>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d</a:t>
            </a:r>
            <a:r>
              <a:rPr kumimoji="0" lang="nl-NL" sz="3400" b="0" i="0" u="none" strike="noStrike" kern="1200" cap="none" spc="0" normalizeH="0" baseline="0" noProof="0">
                <a:ln>
                  <a:noFill/>
                </a:ln>
                <a:solidFill>
                  <a:prstClr val="black"/>
                </a:solidFill>
                <a:effectLst/>
                <a:uLnTx/>
                <a:uFillTx/>
                <a:latin typeface="Myriad Pro"/>
                <a:ea typeface="+mn-ea"/>
                <a:cs typeface="+mn-cs"/>
              </a:rPr>
              <a:t>eel de werknemers met een uitwisselbare functie in aan de hand van 5 leeftijdsgroepen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15-25, 25-35, 35-45, 45-55, 55 jaar en ouder</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o</a:t>
            </a:r>
            <a:r>
              <a:rPr kumimoji="0" lang="nl-NL" sz="3400" b="0" i="0" u="none" strike="noStrike" kern="1200" cap="none" spc="0" normalizeH="0" baseline="0" noProof="0">
                <a:ln>
                  <a:noFill/>
                </a:ln>
                <a:solidFill>
                  <a:prstClr val="black"/>
                </a:solidFill>
                <a:effectLst/>
                <a:uLnTx/>
                <a:uFillTx/>
                <a:latin typeface="Myriad Pro"/>
                <a:ea typeface="+mn-ea"/>
                <a:cs typeface="+mn-cs"/>
              </a:rPr>
              <a:t>ntslagen moeten zoveel mogelijk gelijkmatig over de leeftijdsgroepen plaatsvinden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binnen elke leeftijdsgroep moet de werknemer met het kortste dienstverband als eerste worden ontslagen (last in, first out)</a:t>
            </a:r>
            <a:endParaRPr kumimoji="0" lang="nl-NL" sz="3400" b="0" i="0" u="none" strike="noStrike" kern="1200" cap="none" spc="0" normalizeH="0" baseline="0" noProof="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4215011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1314859" cy="689932"/>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4400" spc="-100">
                <a:solidFill>
                  <a:srgbClr val="00ADE9"/>
                </a:solidFill>
              </a:rPr>
              <a:t>Uitzonderingen op afspiegelingsbeginsel</a:t>
            </a:r>
            <a:endParaRPr sz="44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710342" y="2133600"/>
            <a:ext cx="12988633" cy="4703852"/>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highlight>
                  <a:srgbClr val="FFFF00"/>
                </a:highlight>
                <a:latin typeface="Myriad Pro"/>
              </a:rPr>
              <a:t>f</a:t>
            </a:r>
            <a:r>
              <a:rPr kumimoji="0" lang="nl-NL" sz="3400" b="0" i="0" u="none" strike="noStrike" kern="1200" cap="none" spc="0" normalizeH="0" baseline="0" noProof="0">
                <a:ln>
                  <a:noFill/>
                </a:ln>
                <a:solidFill>
                  <a:prstClr val="black"/>
                </a:solidFill>
                <a:effectLst/>
                <a:highlight>
                  <a:srgbClr val="FFFF00"/>
                </a:highlight>
                <a:uLnTx/>
                <a:uFillTx/>
                <a:latin typeface="Myriad Pro"/>
                <a:ea typeface="+mn-ea"/>
                <a:cs typeface="+mn-cs"/>
              </a:rPr>
              <a:t>unctie(groep) komt in zijn geheel te vervallen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highlight>
                  <a:srgbClr val="FFFF00"/>
                </a:highlight>
                <a:latin typeface="Myriad Pro"/>
              </a:rPr>
              <a:t>werknemer is bij opdrachtgever gedetacheerd</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highlight>
                  <a:srgbClr val="FFFF00"/>
                </a:highlight>
                <a:latin typeface="Myriad Pro"/>
              </a:rPr>
              <a:t>w</a:t>
            </a:r>
            <a:r>
              <a:rPr kumimoji="0" lang="nl-NL" sz="3400" b="0" i="0" u="none" strike="noStrike" kern="1200" cap="none" spc="0" normalizeH="0" baseline="0" noProof="0">
                <a:ln>
                  <a:noFill/>
                </a:ln>
                <a:solidFill>
                  <a:prstClr val="black"/>
                </a:solidFill>
                <a:effectLst/>
                <a:highlight>
                  <a:srgbClr val="FFFF00"/>
                </a:highlight>
                <a:uLnTx/>
                <a:uFillTx/>
                <a:latin typeface="Myriad Pro"/>
                <a:ea typeface="+mn-ea"/>
                <a:cs typeface="+mn-cs"/>
              </a:rPr>
              <a:t>erknemer is ‘onmisbaar’</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werknemer heeft een arbeidsbeperking</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l</a:t>
            </a:r>
            <a:r>
              <a:rPr kumimoji="0" lang="nl-NL" sz="3400" b="0" i="0" u="none" strike="noStrike" kern="1200" cap="none" spc="0" normalizeH="0" baseline="0" noProof="0">
                <a:ln>
                  <a:noFill/>
                </a:ln>
                <a:solidFill>
                  <a:prstClr val="black"/>
                </a:solidFill>
                <a:effectLst/>
                <a:uLnTx/>
                <a:uFillTx/>
                <a:latin typeface="Myriad Pro"/>
                <a:ea typeface="+mn-ea"/>
                <a:cs typeface="+mn-cs"/>
              </a:rPr>
              <a:t>oonkostensubsidie van werknemer eindigt</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in cao is een andere selectiemethode opgenomen</a:t>
            </a:r>
            <a:endParaRPr kumimoji="0" lang="nl-NL" sz="3400" b="0" i="0" u="none" strike="noStrike" kern="1200" cap="none" spc="0" normalizeH="0" baseline="0" noProof="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8291739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1314859" cy="689932"/>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4400" spc="-100">
                <a:solidFill>
                  <a:srgbClr val="00ADE9"/>
                </a:solidFill>
              </a:rPr>
              <a:t>Uitzonderingen op afspiegelingsbeginsel</a:t>
            </a:r>
            <a:endParaRPr sz="44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710342" y="2133600"/>
            <a:ext cx="12988633" cy="6273512"/>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
                <a:srgbClr val="00B0F0"/>
              </a:buClr>
              <a:buSzTx/>
              <a:tabLst/>
              <a:defRPr/>
            </a:pPr>
            <a:r>
              <a:rPr kumimoji="0" lang="nl-NL" sz="3400" b="1" i="0" u="sng" strike="noStrike" kern="1200" cap="none" spc="0" normalizeH="0" baseline="0" noProof="0">
                <a:ln>
                  <a:noFill/>
                </a:ln>
                <a:solidFill>
                  <a:prstClr val="black"/>
                </a:solidFill>
                <a:effectLst/>
                <a:uLnTx/>
                <a:uFillTx/>
                <a:latin typeface="Myriad Pro"/>
                <a:ea typeface="+mn-ea"/>
                <a:cs typeface="+mn-cs"/>
              </a:rPr>
              <a:t>Functie(groep) komt in zijn geheel te vervallen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stoelendans</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bij </a:t>
            </a:r>
            <a:r>
              <a:rPr lang="nl-NL" sz="3400">
                <a:solidFill>
                  <a:prstClr val="black"/>
                </a:solidFill>
                <a:highlight>
                  <a:srgbClr val="FFFF00"/>
                </a:highlight>
                <a:latin typeface="Myriad Pro"/>
              </a:rPr>
              <a:t>compleet nieuwe functie</a:t>
            </a:r>
            <a:r>
              <a:rPr lang="nl-NL" sz="3400">
                <a:solidFill>
                  <a:prstClr val="black"/>
                </a:solidFill>
                <a:latin typeface="Myriad Pro"/>
              </a:rPr>
              <a:t>: g</a:t>
            </a:r>
            <a:r>
              <a:rPr kumimoji="0" lang="nl-NL" sz="3400" b="0" i="0" u="none" strike="noStrike" kern="1200" cap="none" spc="0" normalizeH="0" baseline="0" noProof="0">
                <a:ln>
                  <a:noFill/>
                </a:ln>
                <a:solidFill>
                  <a:prstClr val="black"/>
                </a:solidFill>
                <a:effectLst/>
                <a:uLnTx/>
                <a:uFillTx/>
                <a:latin typeface="Myriad Pro"/>
                <a:ea typeface="+mn-ea"/>
                <a:cs typeface="+mn-cs"/>
              </a:rPr>
              <a:t>een afspiegeling, maar beste man/vrouw voor de functie (assessment?)</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d</a:t>
            </a:r>
            <a:r>
              <a:rPr kumimoji="0" lang="nl-NL" sz="3400" b="0" i="0" u="none" strike="noStrike" kern="1200" cap="none" spc="0" normalizeH="0" baseline="0" noProof="0">
                <a:ln>
                  <a:noFill/>
                </a:ln>
                <a:solidFill>
                  <a:prstClr val="black"/>
                </a:solidFill>
                <a:effectLst/>
                <a:uLnTx/>
                <a:uFillTx/>
                <a:latin typeface="Myriad Pro"/>
                <a:ea typeface="+mn-ea"/>
                <a:cs typeface="+mn-cs"/>
              </a:rPr>
              <a:t>eel van werkzaamheden van oude functie komt terug in nieuwe functie: </a:t>
            </a:r>
            <a:r>
              <a:rPr kumimoji="0" lang="nl-NL" sz="3400" b="0" i="0" u="none" strike="noStrike" kern="1200" cap="none" spc="0" normalizeH="0" baseline="0" noProof="0">
                <a:ln>
                  <a:noFill/>
                </a:ln>
                <a:solidFill>
                  <a:prstClr val="black"/>
                </a:solidFill>
                <a:effectLst/>
                <a:highlight>
                  <a:srgbClr val="FFFF00"/>
                </a:highlight>
                <a:uLnTx/>
                <a:uFillTx/>
                <a:latin typeface="Myriad Pro"/>
                <a:ea typeface="+mn-ea"/>
                <a:cs typeface="+mn-cs"/>
              </a:rPr>
              <a:t>afspiegelen</a:t>
            </a:r>
            <a:r>
              <a:rPr kumimoji="0" lang="nl-NL" sz="3400" b="0" i="0" u="none" strike="noStrike" kern="1200" cap="none" spc="0" normalizeH="0" baseline="0" noProof="0">
                <a:ln>
                  <a:noFill/>
                </a:ln>
                <a:solidFill>
                  <a:prstClr val="black"/>
                </a:solidFill>
                <a:effectLst/>
                <a:uLnTx/>
                <a:uFillTx/>
                <a:latin typeface="Myriad Pro"/>
                <a:ea typeface="+mn-ea"/>
                <a:cs typeface="+mn-cs"/>
              </a:rPr>
              <a:t> als kandidaten </a:t>
            </a:r>
            <a:r>
              <a:rPr kumimoji="0" lang="nl-NL" sz="3400" b="0" i="0" u="none" strike="noStrike" kern="1200" cap="none" spc="0" normalizeH="0" baseline="0" noProof="0">
                <a:ln>
                  <a:noFill/>
                </a:ln>
                <a:solidFill>
                  <a:prstClr val="black"/>
                </a:solidFill>
                <a:effectLst/>
                <a:highlight>
                  <a:srgbClr val="FFFF00"/>
                </a:highlight>
                <a:uLnTx/>
                <a:uFillTx/>
                <a:latin typeface="Myriad Pro"/>
                <a:ea typeface="+mn-ea"/>
                <a:cs typeface="+mn-cs"/>
              </a:rPr>
              <a:t>geschikt</a:t>
            </a:r>
            <a:r>
              <a:rPr kumimoji="0" lang="nl-NL" sz="3400" b="0" i="0" u="none" strike="noStrike" kern="1200" cap="none" spc="0" normalizeH="0" baseline="0" noProof="0">
                <a:ln>
                  <a:noFill/>
                </a:ln>
                <a:solidFill>
                  <a:prstClr val="black"/>
                </a:solidFill>
                <a:effectLst/>
                <a:uLnTx/>
                <a:uFillTx/>
                <a:latin typeface="Myriad Pro"/>
                <a:ea typeface="+mn-ea"/>
                <a:cs typeface="+mn-cs"/>
              </a:rPr>
              <a:t> zijn</a:t>
            </a:r>
          </a:p>
          <a:p>
            <a:pPr marR="0" lvl="0" algn="l" defTabSz="914400" rtl="0" eaLnBrk="1" fontAlgn="auto" latinLnBrk="0" hangingPunct="1">
              <a:lnSpc>
                <a:spcPct val="150000"/>
              </a:lnSpc>
              <a:spcBef>
                <a:spcPts val="0"/>
              </a:spcBef>
              <a:spcAft>
                <a:spcPts val="0"/>
              </a:spcAft>
              <a:buClr>
                <a:srgbClr val="00B0F0"/>
              </a:buClr>
              <a:buSzTx/>
              <a:tabLst/>
              <a:defRPr/>
            </a:pPr>
            <a:endParaRPr kumimoji="0" lang="nl-NL" sz="3400" b="0" i="0" u="none" strike="noStrike" kern="1200" cap="none" spc="0" normalizeH="0" baseline="0" noProof="0">
              <a:ln>
                <a:noFill/>
              </a:ln>
              <a:solidFill>
                <a:prstClr val="black"/>
              </a:solidFill>
              <a:effectLst/>
              <a:uLnTx/>
              <a:uFillTx/>
              <a:latin typeface="Myriad Pro"/>
              <a:ea typeface="+mn-ea"/>
              <a:cs typeface="+mn-cs"/>
            </a:endParaRPr>
          </a:p>
          <a:p>
            <a:pPr marR="0" lvl="0" algn="l" defTabSz="914400" rtl="0" eaLnBrk="1" fontAlgn="auto" latinLnBrk="0" hangingPunct="1">
              <a:lnSpc>
                <a:spcPct val="150000"/>
              </a:lnSpc>
              <a:spcBef>
                <a:spcPts val="0"/>
              </a:spcBef>
              <a:spcAft>
                <a:spcPts val="0"/>
              </a:spcAft>
              <a:buClr>
                <a:srgbClr val="00B0F0"/>
              </a:buClr>
              <a:buSzTx/>
              <a:tabLst/>
              <a:defRPr/>
            </a:pPr>
            <a:endParaRPr kumimoji="0" lang="nl-NL" sz="3400" b="0" i="0" u="none" strike="noStrike" kern="1200" cap="none" spc="0" normalizeH="0" baseline="0" noProof="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143103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1314859" cy="689932"/>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4400" spc="-100">
                <a:solidFill>
                  <a:srgbClr val="00ADE9"/>
                </a:solidFill>
              </a:rPr>
              <a:t>Uitzonderingen op afspiegelingsbeginsel</a:t>
            </a:r>
            <a:endParaRPr sz="4400" dirty="0"/>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710342" y="2133600"/>
            <a:ext cx="12988633" cy="4703852"/>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
                <a:srgbClr val="00B0F0"/>
              </a:buClr>
              <a:buSzTx/>
              <a:tabLst/>
              <a:defRPr/>
            </a:pPr>
            <a:r>
              <a:rPr kumimoji="0" lang="nl-NL" sz="3400" b="1" i="0" u="sng" strike="noStrike" kern="1200" cap="none" spc="0" normalizeH="0" baseline="0" noProof="0">
                <a:ln>
                  <a:noFill/>
                </a:ln>
                <a:solidFill>
                  <a:prstClr val="black"/>
                </a:solidFill>
                <a:effectLst/>
                <a:uLnTx/>
                <a:uFillTx/>
                <a:latin typeface="Myriad Pro"/>
                <a:ea typeface="+mn-ea"/>
                <a:cs typeface="+mn-cs"/>
              </a:rPr>
              <a:t>Werknemer is bij opdrachtgever gedetacheerd</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w</a:t>
            </a:r>
            <a:r>
              <a:rPr kumimoji="0" lang="nl-NL" sz="3400" b="0" i="0" u="none" strike="noStrike" kern="1200" cap="none" spc="0" normalizeH="0" baseline="0" noProof="0">
                <a:ln>
                  <a:noFill/>
                </a:ln>
                <a:solidFill>
                  <a:prstClr val="black"/>
                </a:solidFill>
                <a:effectLst/>
                <a:uLnTx/>
                <a:uFillTx/>
                <a:latin typeface="Myriad Pro"/>
                <a:ea typeface="+mn-ea"/>
                <a:cs typeface="+mn-cs"/>
              </a:rPr>
              <a:t>erknemer werkt onder leiding en toezicht van derde</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vervanging van deze werknemer kan (door de opdrachtgever een ruilaanbod te doen) in redelijkheid niet worden geëffectueerd</a:t>
            </a:r>
            <a:endParaRPr kumimoji="0" lang="nl-NL" sz="3400" b="0" i="0" u="none" strike="noStrike" kern="1200" cap="none" spc="0" normalizeH="0" baseline="0" noProof="0">
              <a:ln>
                <a:noFill/>
              </a:ln>
              <a:solidFill>
                <a:prstClr val="black"/>
              </a:solidFill>
              <a:effectLst/>
              <a:uLnTx/>
              <a:uFillTx/>
              <a:latin typeface="Myriad Pro"/>
              <a:ea typeface="+mn-ea"/>
              <a:cs typeface="+mn-cs"/>
            </a:endParaRPr>
          </a:p>
          <a:p>
            <a:pPr marR="0" lvl="0" algn="l" defTabSz="914400" rtl="0" eaLnBrk="1" fontAlgn="auto" latinLnBrk="0" hangingPunct="1">
              <a:lnSpc>
                <a:spcPct val="150000"/>
              </a:lnSpc>
              <a:spcBef>
                <a:spcPts val="0"/>
              </a:spcBef>
              <a:spcAft>
                <a:spcPts val="0"/>
              </a:spcAft>
              <a:buClr>
                <a:srgbClr val="00B0F0"/>
              </a:buClr>
              <a:buSzTx/>
              <a:tabLst/>
              <a:defRPr/>
            </a:pPr>
            <a:endParaRPr kumimoji="0" lang="nl-NL" sz="3400" b="0" i="0" u="none" strike="noStrike" kern="1200" cap="none" spc="0" normalizeH="0" baseline="0" noProof="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41091219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1314859" cy="689932"/>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4400" spc="-100">
                <a:solidFill>
                  <a:srgbClr val="00ADE9"/>
                </a:solidFill>
              </a:rPr>
              <a:t>Uitzonderingen op afspiegelingsbeginsel</a:t>
            </a:r>
            <a:endParaRPr sz="44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710342" y="2133600"/>
            <a:ext cx="12988633" cy="4703852"/>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
                <a:srgbClr val="00B0F0"/>
              </a:buClr>
              <a:buSzTx/>
              <a:tabLst/>
              <a:defRPr/>
            </a:pPr>
            <a:r>
              <a:rPr kumimoji="0" lang="nl-NL" sz="3400" b="1" i="0" u="sng" strike="noStrike" kern="1200" cap="none" spc="0" normalizeH="0" baseline="0" noProof="0">
                <a:ln>
                  <a:noFill/>
                </a:ln>
                <a:solidFill>
                  <a:prstClr val="black"/>
                </a:solidFill>
                <a:effectLst/>
                <a:uLnTx/>
                <a:uFillTx/>
                <a:latin typeface="Myriad Pro"/>
                <a:ea typeface="+mn-ea"/>
                <a:cs typeface="+mn-cs"/>
              </a:rPr>
              <a:t>Werknemer is onmisbaar</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w</a:t>
            </a:r>
            <a:r>
              <a:rPr kumimoji="0" lang="nl-NL" sz="3400" b="0" i="0" u="none" strike="noStrike" kern="1200" cap="none" spc="0" normalizeH="0" baseline="0" noProof="0">
                <a:ln>
                  <a:noFill/>
                </a:ln>
                <a:solidFill>
                  <a:prstClr val="black"/>
                </a:solidFill>
                <a:effectLst/>
                <a:uLnTx/>
                <a:uFillTx/>
                <a:latin typeface="Myriad Pro"/>
                <a:ea typeface="+mn-ea"/>
                <a:cs typeface="+mn-cs"/>
              </a:rPr>
              <a:t>erknemer beschikt over bijzondere kennis of bekwaamheden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ontslag van medewerker zou voor de onderneming te bezwaarlijk zijn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beroep op deze uitzondering slaagt (zeer) zelden</a:t>
            </a:r>
            <a:endParaRPr kumimoji="0" lang="nl-NL" sz="3400" b="0" i="0" u="none" strike="noStrike" kern="1200" cap="none" spc="0" normalizeH="0" baseline="0" noProof="0">
              <a:ln>
                <a:noFill/>
              </a:ln>
              <a:solidFill>
                <a:prstClr val="black"/>
              </a:solidFill>
              <a:effectLst/>
              <a:uLnTx/>
              <a:uFillTx/>
              <a:latin typeface="Myriad Pro"/>
              <a:ea typeface="+mn-ea"/>
              <a:cs typeface="+mn-cs"/>
            </a:endParaRPr>
          </a:p>
          <a:p>
            <a:pPr marR="0" lvl="0" algn="l" defTabSz="914400" rtl="0" eaLnBrk="1" fontAlgn="auto" latinLnBrk="0" hangingPunct="1">
              <a:lnSpc>
                <a:spcPct val="150000"/>
              </a:lnSpc>
              <a:spcBef>
                <a:spcPts val="0"/>
              </a:spcBef>
              <a:spcAft>
                <a:spcPts val="0"/>
              </a:spcAft>
              <a:buClr>
                <a:srgbClr val="00B0F0"/>
              </a:buClr>
              <a:buSzTx/>
              <a:tabLst/>
              <a:defRPr/>
            </a:pPr>
            <a:endParaRPr kumimoji="0" lang="nl-NL" sz="3400" b="0" i="0" u="none" strike="noStrike" kern="1200" cap="none" spc="0" normalizeH="0" baseline="0" noProof="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31466371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9600" y="776846"/>
            <a:ext cx="9753600"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Herplaatsing</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6" name="Afbeelding 15" descr="Afbeelding met spel&#10;&#10;Automatisch gegenereerde beschrijving">
            <a:extLst>
              <a:ext uri="{FF2B5EF4-FFF2-40B4-BE49-F238E27FC236}">
                <a16:creationId xmlns:a16="http://schemas.microsoft.com/office/drawing/2014/main" id="{6711E912-3533-41DE-81D6-67EC92925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0" y="2438399"/>
            <a:ext cx="12229450" cy="6114725"/>
          </a:xfrm>
          <a:prstGeom prst="rect">
            <a:avLst/>
          </a:prstGeom>
        </p:spPr>
      </p:pic>
    </p:spTree>
    <p:extLst>
      <p:ext uri="{BB962C8B-B14F-4D97-AF65-F5344CB8AC3E}">
        <p14:creationId xmlns:p14="http://schemas.microsoft.com/office/powerpoint/2010/main" val="14925395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Herplaatsing</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752918" y="2488616"/>
            <a:ext cx="12606329" cy="391902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u="none" strike="noStrike" kern="1200" cap="none" spc="0" normalizeH="0" baseline="0" noProof="0">
                <a:ln>
                  <a:noFill/>
                </a:ln>
                <a:solidFill>
                  <a:prstClr val="black"/>
                </a:solidFill>
                <a:effectLst/>
                <a:uLnTx/>
                <a:uFillTx/>
                <a:latin typeface="Myriad Pro"/>
                <a:ea typeface="+mn-ea"/>
                <a:cs typeface="+mn-cs"/>
              </a:rPr>
              <a:t>“De werkgever kan de arbeidsovereenkomst opzeggen indien daar een redelijke grond voor is </a:t>
            </a:r>
            <a:r>
              <a:rPr kumimoji="0" lang="nl-NL" sz="3400" b="0" u="none" strike="noStrike" kern="1200" cap="none" spc="0" normalizeH="0" baseline="0" noProof="0">
                <a:ln>
                  <a:noFill/>
                </a:ln>
                <a:solidFill>
                  <a:prstClr val="black"/>
                </a:solidFill>
                <a:effectLst/>
                <a:highlight>
                  <a:srgbClr val="FFFF00"/>
                </a:highlight>
                <a:uLnTx/>
                <a:uFillTx/>
                <a:latin typeface="Myriad Pro"/>
                <a:ea typeface="+mn-ea"/>
                <a:cs typeface="+mn-cs"/>
              </a:rPr>
              <a:t>en herplaatsing van de werknemer binnen een redelijke termijn, al dan niet met behulp van scholing, in een andere passende functie niet mogelijk is </a:t>
            </a:r>
            <a:r>
              <a:rPr kumimoji="0" lang="nl-NL" sz="3400" b="0" u="none" strike="noStrike" kern="1200" cap="none" spc="0" normalizeH="0" baseline="0" noProof="0">
                <a:ln>
                  <a:noFill/>
                </a:ln>
                <a:solidFill>
                  <a:prstClr val="black"/>
                </a:solidFill>
                <a:effectLst/>
                <a:uLnTx/>
                <a:uFillTx/>
                <a:latin typeface="Myriad Pro"/>
                <a:ea typeface="+mn-ea"/>
                <a:cs typeface="+mn-cs"/>
              </a:rPr>
              <a:t>of niet in de rede ligt.”</a:t>
            </a:r>
          </a:p>
        </p:txBody>
      </p:sp>
      <p:sp>
        <p:nvSpPr>
          <p:cNvPr id="3" name="Tekstvak 2">
            <a:extLst>
              <a:ext uri="{FF2B5EF4-FFF2-40B4-BE49-F238E27FC236}">
                <a16:creationId xmlns:a16="http://schemas.microsoft.com/office/drawing/2014/main" id="{394950FF-DF9F-46D1-A810-923AE374A317}"/>
              </a:ext>
            </a:extLst>
          </p:cNvPr>
          <p:cNvSpPr txBox="1"/>
          <p:nvPr/>
        </p:nvSpPr>
        <p:spPr>
          <a:xfrm>
            <a:off x="2032000" y="7696200"/>
            <a:ext cx="7543800" cy="461665"/>
          </a:xfrm>
          <a:prstGeom prst="rect">
            <a:avLst/>
          </a:prstGeom>
          <a:noFill/>
        </p:spPr>
        <p:txBody>
          <a:bodyPr wrap="square" rtlCol="0">
            <a:spAutoFit/>
          </a:bodyPr>
          <a:lstStyle/>
          <a:p>
            <a:r>
              <a:rPr lang="nl-NL" sz="2400">
                <a:latin typeface="Myriad Pro"/>
              </a:rPr>
              <a:t>Artikel 7:669 lid 1 BW</a:t>
            </a:r>
          </a:p>
        </p:txBody>
      </p:sp>
    </p:spTree>
    <p:extLst>
      <p:ext uri="{BB962C8B-B14F-4D97-AF65-F5344CB8AC3E}">
        <p14:creationId xmlns:p14="http://schemas.microsoft.com/office/powerpoint/2010/main" val="31589944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Herplaatsing</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752918" y="2488616"/>
            <a:ext cx="12606329" cy="4703852"/>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actieve rol werkgever én werknemer</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b</a:t>
            </a:r>
            <a:r>
              <a:rPr kumimoji="0" lang="nl-NL" sz="3400" b="0" u="none" strike="noStrike" kern="1200" cap="none" spc="0" normalizeH="0" baseline="0" noProof="0">
                <a:ln>
                  <a:noFill/>
                </a:ln>
                <a:solidFill>
                  <a:prstClr val="black"/>
                </a:solidFill>
                <a:effectLst/>
                <a:uLnTx/>
                <a:uFillTx/>
                <a:latin typeface="Myriad Pro"/>
                <a:ea typeface="+mn-ea"/>
                <a:cs typeface="+mn-cs"/>
              </a:rPr>
              <a:t>ij grote(re) ondernemingen wordt van werkgever verwacht dat hij herplaatsingsgesprek voert met werknemer</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werknemer moet kennis kunnen nemen van eventuele vacatures binnen de onderneming/groep</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r</a:t>
            </a:r>
            <a:r>
              <a:rPr kumimoji="0" lang="nl-NL" sz="3400" b="0" u="none" strike="noStrike" kern="1200" cap="none" spc="0" normalizeH="0" baseline="0" noProof="0">
                <a:ln>
                  <a:noFill/>
                </a:ln>
                <a:solidFill>
                  <a:prstClr val="black"/>
                </a:solidFill>
                <a:effectLst/>
                <a:uLnTx/>
                <a:uFillTx/>
                <a:latin typeface="Myriad Pro"/>
                <a:ea typeface="+mn-ea"/>
                <a:cs typeface="+mn-cs"/>
              </a:rPr>
              <a:t>ondsturen van vacatures is in het algemeen onvoldoende</a:t>
            </a:r>
          </a:p>
        </p:txBody>
      </p:sp>
    </p:spTree>
    <p:extLst>
      <p:ext uri="{BB962C8B-B14F-4D97-AF65-F5344CB8AC3E}">
        <p14:creationId xmlns:p14="http://schemas.microsoft.com/office/powerpoint/2010/main" val="16680917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4620" y="750023"/>
            <a:ext cx="1069371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Herplaatsingstermijn</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7" name="Tabel 17">
            <a:extLst>
              <a:ext uri="{FF2B5EF4-FFF2-40B4-BE49-F238E27FC236}">
                <a16:creationId xmlns:a16="http://schemas.microsoft.com/office/drawing/2014/main" id="{445E5ADE-0E21-4C55-930A-67F355B28262}"/>
              </a:ext>
            </a:extLst>
          </p:cNvPr>
          <p:cNvGraphicFramePr>
            <a:graphicFrameLocks noGrp="1"/>
          </p:cNvGraphicFramePr>
          <p:nvPr>
            <p:extLst>
              <p:ext uri="{D42A27DB-BD31-4B8C-83A1-F6EECF244321}">
                <p14:modId xmlns:p14="http://schemas.microsoft.com/office/powerpoint/2010/main" val="3511711008"/>
              </p:ext>
            </p:extLst>
          </p:nvPr>
        </p:nvGraphicFramePr>
        <p:xfrm>
          <a:off x="1193799" y="2392681"/>
          <a:ext cx="13716001" cy="6001298"/>
        </p:xfrm>
        <a:graphic>
          <a:graphicData uri="http://schemas.openxmlformats.org/drawingml/2006/table">
            <a:tbl>
              <a:tblPr firstRow="1" bandRow="1">
                <a:tableStyleId>{5C22544A-7EE6-4342-B048-85BDC9FD1C3A}</a:tableStyleId>
              </a:tblPr>
              <a:tblGrid>
                <a:gridCol w="3886201">
                  <a:extLst>
                    <a:ext uri="{9D8B030D-6E8A-4147-A177-3AD203B41FA5}">
                      <a16:colId xmlns:a16="http://schemas.microsoft.com/office/drawing/2014/main" val="871711300"/>
                    </a:ext>
                  </a:extLst>
                </a:gridCol>
                <a:gridCol w="4742607">
                  <a:extLst>
                    <a:ext uri="{9D8B030D-6E8A-4147-A177-3AD203B41FA5}">
                      <a16:colId xmlns:a16="http://schemas.microsoft.com/office/drawing/2014/main" val="2258083543"/>
                    </a:ext>
                  </a:extLst>
                </a:gridCol>
                <a:gridCol w="5087193">
                  <a:extLst>
                    <a:ext uri="{9D8B030D-6E8A-4147-A177-3AD203B41FA5}">
                      <a16:colId xmlns:a16="http://schemas.microsoft.com/office/drawing/2014/main" val="2547998775"/>
                    </a:ext>
                  </a:extLst>
                </a:gridCol>
              </a:tblGrid>
              <a:tr h="1875405">
                <a:tc>
                  <a:txBody>
                    <a:bodyPr/>
                    <a:lstStyle/>
                    <a:p>
                      <a:r>
                        <a:rPr lang="nl-NL" sz="2800" b="0">
                          <a:latin typeface="Myriad Pro"/>
                        </a:rPr>
                        <a:t>duur dienstverband</a:t>
                      </a:r>
                    </a:p>
                  </a:txBody>
                  <a:tcPr/>
                </a:tc>
                <a:tc>
                  <a:txBody>
                    <a:bodyPr/>
                    <a:lstStyle/>
                    <a:p>
                      <a:r>
                        <a:rPr lang="nl-NL" sz="2800" b="0">
                          <a:latin typeface="Myriad Pro"/>
                        </a:rPr>
                        <a:t>opzegtermijn werkgever </a:t>
                      </a:r>
                      <a:br>
                        <a:rPr lang="nl-NL" sz="2800" b="0">
                          <a:latin typeface="Myriad Pro"/>
                        </a:rPr>
                      </a:br>
                      <a:r>
                        <a:rPr lang="nl-NL" sz="2800" b="0">
                          <a:latin typeface="Myriad Pro"/>
                        </a:rPr>
                        <a:t>(in maanden)</a:t>
                      </a:r>
                    </a:p>
                  </a:txBody>
                  <a:tcPr/>
                </a:tc>
                <a:tc>
                  <a:txBody>
                    <a:bodyPr/>
                    <a:lstStyle/>
                    <a:p>
                      <a:r>
                        <a:rPr lang="nl-NL" sz="2800" b="0">
                          <a:latin typeface="Myriad Pro"/>
                        </a:rPr>
                        <a:t>redelijke herplaatsingstermijn</a:t>
                      </a:r>
                    </a:p>
                    <a:p>
                      <a:r>
                        <a:rPr lang="nl-NL" sz="2800" b="0">
                          <a:latin typeface="Myriad Pro"/>
                        </a:rPr>
                        <a:t> (in maanden)</a:t>
                      </a:r>
                    </a:p>
                  </a:txBody>
                  <a:tcPr/>
                </a:tc>
                <a:extLst>
                  <a:ext uri="{0D108BD9-81ED-4DB2-BD59-A6C34878D82A}">
                    <a16:rowId xmlns:a16="http://schemas.microsoft.com/office/drawing/2014/main" val="452694677"/>
                  </a:ext>
                </a:extLst>
              </a:tr>
              <a:tr h="708487">
                <a:tc>
                  <a:txBody>
                    <a:bodyPr/>
                    <a:lstStyle/>
                    <a:p>
                      <a:r>
                        <a:rPr lang="nl-NL" sz="2800" b="0">
                          <a:latin typeface="Myriad Pro"/>
                        </a:rPr>
                        <a:t>0-5 jaar</a:t>
                      </a:r>
                    </a:p>
                  </a:txBody>
                  <a:tcPr/>
                </a:tc>
                <a:tc>
                  <a:txBody>
                    <a:bodyPr/>
                    <a:lstStyle/>
                    <a:p>
                      <a:r>
                        <a:rPr lang="nl-NL" sz="2800" b="0">
                          <a:latin typeface="Myriad Pro"/>
                        </a:rPr>
                        <a:t>1</a:t>
                      </a:r>
                    </a:p>
                  </a:txBody>
                  <a:tcPr/>
                </a:tc>
                <a:tc>
                  <a:txBody>
                    <a:bodyPr/>
                    <a:lstStyle/>
                    <a:p>
                      <a:r>
                        <a:rPr lang="nl-NL" sz="2800" b="0">
                          <a:latin typeface="Myriad Pro"/>
                        </a:rPr>
                        <a:t>1</a:t>
                      </a:r>
                    </a:p>
                  </a:txBody>
                  <a:tcPr/>
                </a:tc>
                <a:extLst>
                  <a:ext uri="{0D108BD9-81ED-4DB2-BD59-A6C34878D82A}">
                    <a16:rowId xmlns:a16="http://schemas.microsoft.com/office/drawing/2014/main" val="1631675272"/>
                  </a:ext>
                </a:extLst>
              </a:tr>
              <a:tr h="708487">
                <a:tc>
                  <a:txBody>
                    <a:bodyPr/>
                    <a:lstStyle/>
                    <a:p>
                      <a:r>
                        <a:rPr lang="nl-NL" sz="2800" b="0">
                          <a:latin typeface="Myriad Pro"/>
                        </a:rPr>
                        <a:t>5-10 jaar</a:t>
                      </a:r>
                    </a:p>
                  </a:txBody>
                  <a:tcPr/>
                </a:tc>
                <a:tc>
                  <a:txBody>
                    <a:bodyPr/>
                    <a:lstStyle/>
                    <a:p>
                      <a:r>
                        <a:rPr lang="nl-NL" sz="2800" b="0">
                          <a:latin typeface="Myriad Pro"/>
                        </a:rPr>
                        <a:t>2</a:t>
                      </a:r>
                    </a:p>
                  </a:txBody>
                  <a:tcPr/>
                </a:tc>
                <a:tc>
                  <a:txBody>
                    <a:bodyPr/>
                    <a:lstStyle/>
                    <a:p>
                      <a:r>
                        <a:rPr lang="nl-NL" sz="2800" b="0">
                          <a:latin typeface="Myriad Pro"/>
                        </a:rPr>
                        <a:t>2</a:t>
                      </a:r>
                    </a:p>
                  </a:txBody>
                  <a:tcPr/>
                </a:tc>
                <a:extLst>
                  <a:ext uri="{0D108BD9-81ED-4DB2-BD59-A6C34878D82A}">
                    <a16:rowId xmlns:a16="http://schemas.microsoft.com/office/drawing/2014/main" val="3894534755"/>
                  </a:ext>
                </a:extLst>
              </a:tr>
              <a:tr h="708487">
                <a:tc>
                  <a:txBody>
                    <a:bodyPr/>
                    <a:lstStyle/>
                    <a:p>
                      <a:r>
                        <a:rPr lang="nl-NL" sz="2800" b="0">
                          <a:latin typeface="Myriad Pro"/>
                        </a:rPr>
                        <a:t>10-15 jaar</a:t>
                      </a:r>
                    </a:p>
                  </a:txBody>
                  <a:tcPr/>
                </a:tc>
                <a:tc>
                  <a:txBody>
                    <a:bodyPr/>
                    <a:lstStyle/>
                    <a:p>
                      <a:r>
                        <a:rPr lang="nl-NL" sz="2800" b="0">
                          <a:latin typeface="Myriad Pro"/>
                        </a:rPr>
                        <a:t>3</a:t>
                      </a:r>
                    </a:p>
                  </a:txBody>
                  <a:tcPr/>
                </a:tc>
                <a:tc>
                  <a:txBody>
                    <a:bodyPr/>
                    <a:lstStyle/>
                    <a:p>
                      <a:r>
                        <a:rPr lang="nl-NL" sz="2800" b="0">
                          <a:latin typeface="Myriad Pro"/>
                        </a:rPr>
                        <a:t>3</a:t>
                      </a:r>
                    </a:p>
                  </a:txBody>
                  <a:tcPr/>
                </a:tc>
                <a:extLst>
                  <a:ext uri="{0D108BD9-81ED-4DB2-BD59-A6C34878D82A}">
                    <a16:rowId xmlns:a16="http://schemas.microsoft.com/office/drawing/2014/main" val="668813"/>
                  </a:ext>
                </a:extLst>
              </a:tr>
              <a:tr h="708487">
                <a:tc>
                  <a:txBody>
                    <a:bodyPr/>
                    <a:lstStyle/>
                    <a:p>
                      <a:r>
                        <a:rPr lang="nl-NL" sz="2800" b="0">
                          <a:latin typeface="Myriad Pro"/>
                        </a:rPr>
                        <a:t>≥ 15 jaar</a:t>
                      </a:r>
                    </a:p>
                  </a:txBody>
                  <a:tcPr/>
                </a:tc>
                <a:tc>
                  <a:txBody>
                    <a:bodyPr/>
                    <a:lstStyle/>
                    <a:p>
                      <a:r>
                        <a:rPr lang="nl-NL" sz="2800" b="0">
                          <a:latin typeface="Myriad Pro"/>
                        </a:rPr>
                        <a:t>4</a:t>
                      </a:r>
                    </a:p>
                  </a:txBody>
                  <a:tcPr/>
                </a:tc>
                <a:tc>
                  <a:txBody>
                    <a:bodyPr/>
                    <a:lstStyle/>
                    <a:p>
                      <a:r>
                        <a:rPr lang="nl-NL" sz="2800" b="0">
                          <a:latin typeface="Myriad Pro"/>
                        </a:rPr>
                        <a:t>4</a:t>
                      </a:r>
                    </a:p>
                  </a:txBody>
                  <a:tcPr/>
                </a:tc>
                <a:extLst>
                  <a:ext uri="{0D108BD9-81ED-4DB2-BD59-A6C34878D82A}">
                    <a16:rowId xmlns:a16="http://schemas.microsoft.com/office/drawing/2014/main" val="220901823"/>
                  </a:ext>
                </a:extLst>
              </a:tr>
              <a:tr h="1291945">
                <a:tc>
                  <a:txBody>
                    <a:bodyPr/>
                    <a:lstStyle/>
                    <a:p>
                      <a:r>
                        <a:rPr lang="nl-NL" sz="2800" b="0">
                          <a:latin typeface="Myriad Pro"/>
                        </a:rPr>
                        <a:t>arbeidsgehandicapte werknemer</a:t>
                      </a:r>
                    </a:p>
                  </a:txBody>
                  <a:tcPr/>
                </a:tc>
                <a:tc>
                  <a:txBody>
                    <a:bodyPr/>
                    <a:lstStyle/>
                    <a:p>
                      <a:r>
                        <a:rPr lang="nl-NL" sz="2800" b="0">
                          <a:latin typeface="Myriad Pro"/>
                        </a:rPr>
                        <a:t>-</a:t>
                      </a:r>
                    </a:p>
                  </a:txBody>
                  <a:tcPr/>
                </a:tc>
                <a:tc>
                  <a:txBody>
                    <a:bodyPr/>
                    <a:lstStyle/>
                    <a:p>
                      <a:r>
                        <a:rPr lang="nl-NL" sz="2800" b="0">
                          <a:latin typeface="Myriad Pro"/>
                        </a:rPr>
                        <a:t>26 weken</a:t>
                      </a:r>
                    </a:p>
                  </a:txBody>
                  <a:tcPr/>
                </a:tc>
                <a:extLst>
                  <a:ext uri="{0D108BD9-81ED-4DB2-BD59-A6C34878D82A}">
                    <a16:rowId xmlns:a16="http://schemas.microsoft.com/office/drawing/2014/main" val="2171278072"/>
                  </a:ext>
                </a:extLst>
              </a:tr>
            </a:tbl>
          </a:graphicData>
        </a:graphic>
      </p:graphicFrame>
    </p:spTree>
    <p:extLst>
      <p:ext uri="{BB962C8B-B14F-4D97-AF65-F5344CB8AC3E}">
        <p14:creationId xmlns:p14="http://schemas.microsoft.com/office/powerpoint/2010/main" val="597502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Herplaatsing</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812331" y="1919110"/>
            <a:ext cx="12606329" cy="627351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B0F0"/>
              </a:buClr>
              <a:buSzTx/>
              <a:buFontTx/>
              <a:buNone/>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Bij herplaatsing moet rekening gehouden worden met:</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v</a:t>
            </a:r>
            <a:r>
              <a:rPr kumimoji="0" lang="nl-NL" sz="3400" b="0" i="0" u="none" strike="noStrike" kern="1200" cap="none" spc="0" normalizeH="0" baseline="0" noProof="0">
                <a:ln>
                  <a:noFill/>
                </a:ln>
                <a:solidFill>
                  <a:prstClr val="black"/>
                </a:solidFill>
                <a:effectLst/>
                <a:uLnTx/>
                <a:uFillTx/>
                <a:latin typeface="Myriad Pro"/>
                <a:ea typeface="+mn-ea"/>
                <a:cs typeface="+mn-cs"/>
              </a:rPr>
              <a:t>acatures (ook bij andere groepsondernemingen)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functies van werknemers van wie het tijdelijke arbeidscontract afloopt binnen de herplaatsingstermijn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f</a:t>
            </a:r>
            <a:r>
              <a:rPr kumimoji="0" lang="nl-NL" sz="3400" b="0" i="0" u="none" strike="noStrike" kern="1200" cap="none" spc="0" normalizeH="0" baseline="0" noProof="0">
                <a:ln>
                  <a:noFill/>
                </a:ln>
                <a:solidFill>
                  <a:prstClr val="black"/>
                </a:solidFill>
                <a:effectLst/>
                <a:uLnTx/>
                <a:uFillTx/>
                <a:latin typeface="Myriad Pro"/>
                <a:ea typeface="+mn-ea"/>
                <a:cs typeface="+mn-cs"/>
              </a:rPr>
              <a:t>uncties van werknemers me</a:t>
            </a:r>
            <a:r>
              <a:rPr lang="nl-NL" sz="3400">
                <a:solidFill>
                  <a:prstClr val="black"/>
                </a:solidFill>
                <a:latin typeface="Myriad Pro"/>
              </a:rPr>
              <a:t>t een nulurencontract, uitzendcontract</a:t>
            </a:r>
            <a:r>
              <a:rPr kumimoji="0" lang="nl-NL" sz="3400" b="0" i="0" u="none" strike="noStrike" kern="1200" cap="none" spc="0" normalizeH="0" baseline="0" noProof="0">
                <a:ln>
                  <a:noFill/>
                </a:ln>
                <a:solidFill>
                  <a:prstClr val="black"/>
                </a:solidFill>
                <a:effectLst/>
                <a:uLnTx/>
                <a:uFillTx/>
                <a:latin typeface="Myriad Pro"/>
                <a:ea typeface="+mn-ea"/>
                <a:cs typeface="+mn-cs"/>
              </a:rPr>
              <a:t> of werknemers die gedetacheerd zijn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f</a:t>
            </a:r>
            <a:r>
              <a:rPr kumimoji="0" lang="nl-NL" sz="3400" b="0" i="0" u="none" strike="noStrike" kern="1200" cap="none" spc="0" normalizeH="0" baseline="0" noProof="0">
                <a:ln>
                  <a:noFill/>
                </a:ln>
                <a:solidFill>
                  <a:prstClr val="black"/>
                </a:solidFill>
                <a:effectLst/>
                <a:uLnTx/>
                <a:uFillTx/>
                <a:latin typeface="Myriad Pro"/>
                <a:ea typeface="+mn-ea"/>
                <a:cs typeface="+mn-cs"/>
              </a:rPr>
              <a:t>uncties van werknemers die de AOW-leeftijd bereikt hebben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kumimoji="0" lang="nl-NL" sz="3400" b="0" i="0" u="none" strike="noStrike" kern="1200" cap="none" spc="0" normalizeH="0" baseline="0" noProof="0">
                <a:ln>
                  <a:noFill/>
                </a:ln>
                <a:solidFill>
                  <a:prstClr val="black"/>
                </a:solidFill>
                <a:effectLst/>
                <a:uLnTx/>
                <a:uFillTx/>
                <a:latin typeface="Myriad Pro"/>
                <a:ea typeface="+mn-ea"/>
                <a:cs typeface="+mn-cs"/>
              </a:rPr>
              <a:t>zzp’ers, tenzij noodzakelijk voor doelmatige bedrijfsvoering</a:t>
            </a:r>
          </a:p>
        </p:txBody>
      </p:sp>
    </p:spTree>
    <p:extLst>
      <p:ext uri="{BB962C8B-B14F-4D97-AF65-F5344CB8AC3E}">
        <p14:creationId xmlns:p14="http://schemas.microsoft.com/office/powerpoint/2010/main" val="1100914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094915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Corona uitspraak 1</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93284" y="2057400"/>
            <a:ext cx="13864967" cy="4975080"/>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600">
                <a:solidFill>
                  <a:prstClr val="black"/>
                </a:solidFill>
                <a:latin typeface="Myriad Pro"/>
              </a:rPr>
              <a:t>werknemer wordt na enkele weken thuiswerken door werkgever opgeroepen op weer op kantoor te komen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600">
                <a:solidFill>
                  <a:prstClr val="black"/>
                </a:solidFill>
                <a:latin typeface="Myriad Pro"/>
              </a:rPr>
              <a:t>werknemer wil thuis blijven werken en beroept zich op (i) Wet flexibel werken, (ii) advies van Rijksoverheid om zoveel mogelijk thuis te werken en (iii) stelt dat werken op kantoor niet veilig is</a:t>
            </a:r>
          </a:p>
          <a:p>
            <a:pPr marR="0" lvl="0" algn="l" defTabSz="914400" rtl="0" eaLnBrk="1" fontAlgn="auto" latinLnBrk="0" hangingPunct="1">
              <a:lnSpc>
                <a:spcPct val="150000"/>
              </a:lnSpc>
              <a:spcBef>
                <a:spcPts val="0"/>
              </a:spcBef>
              <a:spcAft>
                <a:spcPts val="0"/>
              </a:spcAft>
              <a:buClr>
                <a:srgbClr val="00B0F0"/>
              </a:buClr>
              <a:buSzTx/>
              <a:tabLst/>
              <a:defRPr/>
            </a:pPr>
            <a:endParaRPr kumimoji="0" lang="nl-NL" sz="3600" b="0" i="0" u="none" strike="noStrike" kern="1200" cap="none" spc="0" normalizeH="0" baseline="0" noProof="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28058108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8200" y="747828"/>
            <a:ext cx="9753600" cy="1705595"/>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Ondernemingsraad en collectief ontslag</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6" name="Afbeelding 15" descr="Afbeelding met binnen, tafel, speelgoed, toetsenbord&#10;&#10;Automatisch gegenereerde beschrijving">
            <a:extLst>
              <a:ext uri="{FF2B5EF4-FFF2-40B4-BE49-F238E27FC236}">
                <a16:creationId xmlns:a16="http://schemas.microsoft.com/office/drawing/2014/main" id="{6377A34F-F461-42F6-B419-87AB577AC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0" y="2971800"/>
            <a:ext cx="8382000" cy="5548647"/>
          </a:xfrm>
          <a:prstGeom prst="rect">
            <a:avLst/>
          </a:prstGeom>
        </p:spPr>
      </p:pic>
    </p:spTree>
    <p:extLst>
      <p:ext uri="{BB962C8B-B14F-4D97-AF65-F5344CB8AC3E}">
        <p14:creationId xmlns:p14="http://schemas.microsoft.com/office/powerpoint/2010/main" val="12628867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Ondernemingsraad</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788596" y="2667000"/>
            <a:ext cx="12606329" cy="3134191"/>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v</a:t>
            </a:r>
            <a:r>
              <a:rPr kumimoji="0" lang="nl-NL" sz="3400" b="0" i="0" u="none" strike="noStrike" kern="1200" cap="none" spc="0" normalizeH="0" baseline="0" noProof="0">
                <a:ln>
                  <a:noFill/>
                </a:ln>
                <a:solidFill>
                  <a:prstClr val="black"/>
                </a:solidFill>
                <a:effectLst/>
                <a:uLnTx/>
                <a:uFillTx/>
                <a:latin typeface="Myriad Pro"/>
                <a:ea typeface="+mn-ea"/>
                <a:cs typeface="+mn-cs"/>
              </a:rPr>
              <a:t>erplicht bij 50 of meer werkzame personen in onderneming</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OR moet bij reorganisatie vrijwel altijd om advies gevraagd worden (artikel 25 WOR) op moment dat OR ook nog </a:t>
            </a:r>
            <a:r>
              <a:rPr lang="nl-NL" sz="3400">
                <a:solidFill>
                  <a:prstClr val="black"/>
                </a:solidFill>
                <a:highlight>
                  <a:srgbClr val="FFFF00"/>
                </a:highlight>
                <a:latin typeface="Myriad Pro"/>
              </a:rPr>
              <a:t>wezenlijke invloed</a:t>
            </a:r>
            <a:r>
              <a:rPr lang="nl-NL" sz="3400">
                <a:solidFill>
                  <a:prstClr val="black"/>
                </a:solidFill>
                <a:latin typeface="Myriad Pro"/>
              </a:rPr>
              <a:t> op besluit kan uitoefenen</a:t>
            </a:r>
          </a:p>
        </p:txBody>
      </p:sp>
    </p:spTree>
    <p:extLst>
      <p:ext uri="{BB962C8B-B14F-4D97-AF65-F5344CB8AC3E}">
        <p14:creationId xmlns:p14="http://schemas.microsoft.com/office/powerpoint/2010/main" val="17711491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Ondernemingsraad</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665163" y="2612489"/>
            <a:ext cx="13402269" cy="4703852"/>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a</a:t>
            </a:r>
            <a:r>
              <a:rPr kumimoji="0" lang="nl-NL" sz="3400" b="0" i="0" u="none" strike="noStrike" kern="1200" cap="none" spc="0" normalizeH="0" baseline="0" noProof="0">
                <a:ln>
                  <a:noFill/>
                </a:ln>
                <a:solidFill>
                  <a:prstClr val="black"/>
                </a:solidFill>
                <a:effectLst/>
                <a:uLnTx/>
                <a:uFillTx/>
                <a:latin typeface="Myriad Pro"/>
                <a:ea typeface="+mn-ea"/>
                <a:cs typeface="+mn-cs"/>
              </a:rPr>
              <a:t>ls OR (nog) niet is geraadpleegd of wachttermijn van een maand is nog niet verstreken, dan zal UWV de ontslagaanvraag als prematuur afwijzen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bij onderneming met 10 tot 50 werknemers moet een </a:t>
            </a:r>
            <a:br>
              <a:rPr lang="nl-NL" sz="3400">
                <a:solidFill>
                  <a:prstClr val="black"/>
                </a:solidFill>
                <a:latin typeface="Myriad Pro"/>
              </a:rPr>
            </a:br>
            <a:r>
              <a:rPr lang="nl-NL" sz="3400">
                <a:solidFill>
                  <a:prstClr val="black"/>
                </a:solidFill>
                <a:latin typeface="Myriad Pro"/>
              </a:rPr>
              <a:t>personeelsvergadering plaatsvinden bij het vervallen van 25% of meer van de arbeidsplaatsen</a:t>
            </a:r>
            <a:endParaRPr kumimoji="0" lang="nl-NL" sz="3400" b="0" i="0" u="none" strike="noStrike" kern="1200" cap="none" spc="0" normalizeH="0" baseline="0" noProof="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30632737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Collectief ontslag</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665163" y="2612489"/>
            <a:ext cx="13402269" cy="3134191"/>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
                <a:srgbClr val="00B0F0"/>
              </a:buClr>
              <a:buSzTx/>
              <a:tabLst/>
              <a:defRPr/>
            </a:pPr>
            <a:r>
              <a:rPr lang="nl-NL" sz="3400">
                <a:solidFill>
                  <a:prstClr val="black"/>
                </a:solidFill>
                <a:latin typeface="Myriad Pro"/>
              </a:rPr>
              <a:t>Er is sprake van collectief ontslag bij</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20 of meer bedrijfseconomische ontslagen (</a:t>
            </a:r>
            <a:r>
              <a:rPr lang="nl-NL" sz="3400">
                <a:solidFill>
                  <a:prstClr val="black"/>
                </a:solidFill>
                <a:highlight>
                  <a:srgbClr val="FFFF00"/>
                </a:highlight>
                <a:latin typeface="Myriad Pro"/>
              </a:rPr>
              <a:t>inclusief VSO’s</a:t>
            </a:r>
            <a:r>
              <a:rPr lang="nl-NL" sz="3400">
                <a:solidFill>
                  <a:prstClr val="black"/>
                </a:solidFill>
                <a:latin typeface="Myriad Pro"/>
              </a:rPr>
              <a:t>),</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b</a:t>
            </a:r>
            <a:r>
              <a:rPr kumimoji="0" lang="nl-NL" sz="3400" b="0" i="0" u="none" strike="noStrike" kern="1200" cap="none" spc="0" normalizeH="0" baseline="0" noProof="0">
                <a:ln>
                  <a:noFill/>
                </a:ln>
                <a:solidFill>
                  <a:prstClr val="black"/>
                </a:solidFill>
                <a:effectLst/>
                <a:uLnTx/>
                <a:uFillTx/>
                <a:latin typeface="Myriad Pro"/>
                <a:ea typeface="+mn-ea"/>
                <a:cs typeface="+mn-cs"/>
              </a:rPr>
              <a:t>innen 3 maanden,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binnen 1 werkgebied van het UWV</a:t>
            </a:r>
            <a:endParaRPr kumimoji="0" lang="nl-NL" sz="3400" b="0" i="0" u="none" strike="noStrike" kern="1200" cap="none" spc="0" normalizeH="0" baseline="0" noProof="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4238319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Collectief ontslag, en dan?</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665163" y="2612489"/>
            <a:ext cx="13402269" cy="2349361"/>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schriftelijke melding van collectief ontslag bij UWV</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schriftelijk melding bij </a:t>
            </a:r>
            <a:r>
              <a:rPr lang="nl-NL" sz="3400" i="1">
                <a:solidFill>
                  <a:prstClr val="black"/>
                </a:solidFill>
                <a:latin typeface="Myriad Pro"/>
              </a:rPr>
              <a:t>belanghebbende vakbond(en)</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geen ontslag gedurende een maand na volledige melding bij UWV</a:t>
            </a:r>
          </a:p>
        </p:txBody>
      </p:sp>
    </p:spTree>
    <p:extLst>
      <p:ext uri="{BB962C8B-B14F-4D97-AF65-F5344CB8AC3E}">
        <p14:creationId xmlns:p14="http://schemas.microsoft.com/office/powerpoint/2010/main" val="23586466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Ontslagprocedure UWV</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665163" y="2612489"/>
            <a:ext cx="13402269" cy="3134191"/>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procedure verloopt schriftelijk (A-, B-, en C-formulier)</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binnen 5 dagen intrekken, anders gevolgen NOW-subsidie</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vanaf NOW 3 (1 oktober) geen gevolgen voor loonkostensubsidie bij ontslag</a:t>
            </a:r>
          </a:p>
        </p:txBody>
      </p:sp>
    </p:spTree>
    <p:extLst>
      <p:ext uri="{BB962C8B-B14F-4D97-AF65-F5344CB8AC3E}">
        <p14:creationId xmlns:p14="http://schemas.microsoft.com/office/powerpoint/2010/main" val="28675198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Gevolgen NOW 2 subsidie</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665163" y="2612489"/>
            <a:ext cx="13402269" cy="3919022"/>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NOW-subsidie: A x B x 4 x 1,4 x 0,9</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correctie NOW-subsidie bij ontslag: A x 3 x 1,4 x 0,9</a:t>
            </a:r>
          </a:p>
          <a:p>
            <a:pPr marR="0" lvl="0" algn="l" defTabSz="914400" rtl="0" eaLnBrk="1" fontAlgn="auto" latinLnBrk="0" hangingPunct="1">
              <a:lnSpc>
                <a:spcPct val="150000"/>
              </a:lnSpc>
              <a:spcBef>
                <a:spcPts val="0"/>
              </a:spcBef>
              <a:spcAft>
                <a:spcPts val="0"/>
              </a:spcAft>
              <a:buClr>
                <a:srgbClr val="00B0F0"/>
              </a:buClr>
              <a:buSzTx/>
              <a:tabLst/>
              <a:defRPr/>
            </a:pPr>
            <a:endParaRPr lang="nl-NL" sz="3400">
              <a:solidFill>
                <a:prstClr val="black"/>
              </a:solidFill>
              <a:latin typeface="Myriad Pro"/>
            </a:endParaRP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A = loonsom</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B = percentage omzetdaling</a:t>
            </a:r>
          </a:p>
        </p:txBody>
      </p:sp>
    </p:spTree>
    <p:extLst>
      <p:ext uri="{BB962C8B-B14F-4D97-AF65-F5344CB8AC3E}">
        <p14:creationId xmlns:p14="http://schemas.microsoft.com/office/powerpoint/2010/main" val="12220902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996" y="747828"/>
            <a:ext cx="1069371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Ontslagprocedure UWV</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4670044" y="1108638"/>
            <a:ext cx="331470" cy="0"/>
          </a:xfrm>
          <a:custGeom>
            <a:avLst/>
            <a:gdLst/>
            <a:ahLst/>
            <a:cxnLst/>
            <a:rect l="l" t="t" r="r" b="b"/>
            <a:pathLst>
              <a:path w="331469">
                <a:moveTo>
                  <a:pt x="0" y="0"/>
                </a:moveTo>
                <a:lnTo>
                  <a:pt x="331203" y="0"/>
                </a:lnTo>
              </a:path>
            </a:pathLst>
          </a:custGeom>
          <a:ln w="495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665163" y="2612489"/>
            <a:ext cx="13402269" cy="3919022"/>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procedure verloopt schriftelijk (A-, B-, en C-formulier)</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voorlopige ontslagaanvraag (A-formulier)</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UWV controleert of er sprake is van opzegverbod</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na verkregen toestemming: opzeggen met aftrek proceduretijd</a:t>
            </a:r>
          </a:p>
          <a:p>
            <a:pPr marL="457200" marR="0" lvl="0" indent="-4572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400">
                <a:solidFill>
                  <a:prstClr val="black"/>
                </a:solidFill>
                <a:latin typeface="Myriad Pro"/>
              </a:rPr>
              <a:t>binnen 2 maanden: procedure bij kantonrechter</a:t>
            </a:r>
          </a:p>
        </p:txBody>
      </p:sp>
    </p:spTree>
    <p:extLst>
      <p:ext uri="{BB962C8B-B14F-4D97-AF65-F5344CB8AC3E}">
        <p14:creationId xmlns:p14="http://schemas.microsoft.com/office/powerpoint/2010/main" val="1024833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41900" y="1008482"/>
            <a:ext cx="6172200" cy="7127240"/>
          </a:xfrm>
          <a:custGeom>
            <a:avLst/>
            <a:gdLst/>
            <a:ahLst/>
            <a:cxnLst/>
            <a:rect l="l" t="t" r="r" b="b"/>
            <a:pathLst>
              <a:path w="6172200" h="7127240">
                <a:moveTo>
                  <a:pt x="6172200" y="5345277"/>
                </a:moveTo>
                <a:lnTo>
                  <a:pt x="6172200" y="1781759"/>
                </a:lnTo>
                <a:lnTo>
                  <a:pt x="3086100" y="0"/>
                </a:lnTo>
                <a:lnTo>
                  <a:pt x="0" y="1781759"/>
                </a:lnTo>
                <a:lnTo>
                  <a:pt x="0" y="5345277"/>
                </a:lnTo>
                <a:lnTo>
                  <a:pt x="3086100" y="7127036"/>
                </a:lnTo>
                <a:lnTo>
                  <a:pt x="6172200" y="5345277"/>
                </a:lnTo>
                <a:close/>
              </a:path>
            </a:pathLst>
          </a:custGeom>
          <a:ln w="25400">
            <a:solidFill>
              <a:srgbClr val="FFFFFF"/>
            </a:solidFill>
          </a:ln>
        </p:spPr>
        <p:txBody>
          <a:bodyPr wrap="square" lIns="0" tIns="0" rIns="0" bIns="0" rtlCol="0"/>
          <a:lstStyle/>
          <a:p>
            <a:endParaRPr/>
          </a:p>
        </p:txBody>
      </p:sp>
      <p:sp>
        <p:nvSpPr>
          <p:cNvPr id="10" name="object 10"/>
          <p:cNvSpPr/>
          <p:nvPr/>
        </p:nvSpPr>
        <p:spPr>
          <a:xfrm>
            <a:off x="11572809" y="2392983"/>
            <a:ext cx="1413510" cy="1632585"/>
          </a:xfrm>
          <a:custGeom>
            <a:avLst/>
            <a:gdLst/>
            <a:ahLst/>
            <a:cxnLst/>
            <a:rect l="l" t="t" r="r" b="b"/>
            <a:pathLst>
              <a:path w="1413509" h="1632585">
                <a:moveTo>
                  <a:pt x="706691" y="0"/>
                </a:moveTo>
                <a:lnTo>
                  <a:pt x="0" y="408012"/>
                </a:lnTo>
                <a:lnTo>
                  <a:pt x="0" y="1224026"/>
                </a:lnTo>
                <a:lnTo>
                  <a:pt x="706691" y="1632038"/>
                </a:lnTo>
                <a:lnTo>
                  <a:pt x="1413382" y="1224026"/>
                </a:lnTo>
                <a:lnTo>
                  <a:pt x="1413382" y="408012"/>
                </a:lnTo>
                <a:lnTo>
                  <a:pt x="706691" y="0"/>
                </a:lnTo>
                <a:close/>
              </a:path>
            </a:pathLst>
          </a:custGeom>
          <a:solidFill>
            <a:srgbClr val="FFFFFF"/>
          </a:solidFill>
        </p:spPr>
        <p:txBody>
          <a:bodyPr wrap="square" lIns="0" tIns="0" rIns="0" bIns="0" rtlCol="0"/>
          <a:lstStyle/>
          <a:p>
            <a:endParaRPr/>
          </a:p>
        </p:txBody>
      </p:sp>
      <p:sp>
        <p:nvSpPr>
          <p:cNvPr id="11" name="object 11"/>
          <p:cNvSpPr txBox="1">
            <a:spLocks noGrp="1"/>
          </p:cNvSpPr>
          <p:nvPr>
            <p:ph type="title"/>
          </p:nvPr>
        </p:nvSpPr>
        <p:spPr>
          <a:xfrm>
            <a:off x="5473195" y="4025568"/>
            <a:ext cx="5082857" cy="936154"/>
          </a:xfrm>
          <a:prstGeom prst="rect">
            <a:avLst/>
          </a:prstGeom>
        </p:spPr>
        <p:txBody>
          <a:bodyPr vert="horz" wrap="square" lIns="0" tIns="12700" rIns="0" bIns="0" rtlCol="0">
            <a:spAutoFit/>
          </a:bodyPr>
          <a:lstStyle/>
          <a:p>
            <a:pPr marL="377190" algn="ctr">
              <a:lnSpc>
                <a:spcPct val="100000"/>
              </a:lnSpc>
              <a:spcBef>
                <a:spcPts val="100"/>
              </a:spcBef>
            </a:pPr>
            <a:r>
              <a:rPr lang="nl-NL" spc="-35" dirty="0"/>
              <a:t>Vragen?</a:t>
            </a:r>
            <a:endParaRPr b="0" spc="-15" dirty="0">
              <a:latin typeface="MyriadPro-Light"/>
              <a:cs typeface="MyriadPro-Light"/>
            </a:endParaRPr>
          </a:p>
        </p:txBody>
      </p:sp>
      <p:sp>
        <p:nvSpPr>
          <p:cNvPr id="12" name="object 12"/>
          <p:cNvSpPr/>
          <p:nvPr/>
        </p:nvSpPr>
        <p:spPr>
          <a:xfrm>
            <a:off x="12283203" y="3616984"/>
            <a:ext cx="1413510" cy="1632585"/>
          </a:xfrm>
          <a:custGeom>
            <a:avLst/>
            <a:gdLst/>
            <a:ahLst/>
            <a:cxnLst/>
            <a:rect l="l" t="t" r="r" b="b"/>
            <a:pathLst>
              <a:path w="1413509" h="1632585">
                <a:moveTo>
                  <a:pt x="1413382" y="1224026"/>
                </a:moveTo>
                <a:lnTo>
                  <a:pt x="1413382" y="408012"/>
                </a:lnTo>
                <a:lnTo>
                  <a:pt x="706691" y="0"/>
                </a:lnTo>
                <a:lnTo>
                  <a:pt x="0" y="408012"/>
                </a:lnTo>
                <a:lnTo>
                  <a:pt x="0" y="1224026"/>
                </a:lnTo>
                <a:lnTo>
                  <a:pt x="706691" y="1632038"/>
                </a:lnTo>
                <a:lnTo>
                  <a:pt x="1413382" y="1224026"/>
                </a:lnTo>
                <a:close/>
              </a:path>
            </a:pathLst>
          </a:custGeom>
          <a:ln w="25400">
            <a:solidFill>
              <a:srgbClr val="FFFFFF"/>
            </a:solidFill>
          </a:ln>
        </p:spPr>
        <p:txBody>
          <a:bodyPr wrap="square" lIns="0" tIns="0" rIns="0" bIns="0" rtlCol="0"/>
          <a:lstStyle/>
          <a:p>
            <a:endParaRPr/>
          </a:p>
        </p:txBody>
      </p:sp>
      <p:sp>
        <p:nvSpPr>
          <p:cNvPr id="13" name="object 13"/>
          <p:cNvSpPr/>
          <p:nvPr/>
        </p:nvSpPr>
        <p:spPr>
          <a:xfrm>
            <a:off x="13166196" y="2212619"/>
            <a:ext cx="1413510" cy="1632585"/>
          </a:xfrm>
          <a:custGeom>
            <a:avLst/>
            <a:gdLst/>
            <a:ahLst/>
            <a:cxnLst/>
            <a:rect l="l" t="t" r="r" b="b"/>
            <a:pathLst>
              <a:path w="1413509" h="1632585">
                <a:moveTo>
                  <a:pt x="1413382" y="1224026"/>
                </a:moveTo>
                <a:lnTo>
                  <a:pt x="1413382" y="408000"/>
                </a:lnTo>
                <a:lnTo>
                  <a:pt x="706691" y="0"/>
                </a:lnTo>
                <a:lnTo>
                  <a:pt x="0" y="408000"/>
                </a:lnTo>
                <a:lnTo>
                  <a:pt x="0" y="1224026"/>
                </a:lnTo>
                <a:lnTo>
                  <a:pt x="706691" y="1632038"/>
                </a:lnTo>
                <a:lnTo>
                  <a:pt x="1413382" y="1224026"/>
                </a:lnTo>
                <a:close/>
              </a:path>
            </a:pathLst>
          </a:custGeom>
          <a:ln w="25400">
            <a:solidFill>
              <a:srgbClr val="FFFFFF"/>
            </a:solidFill>
          </a:ln>
        </p:spPr>
        <p:txBody>
          <a:bodyPr wrap="square" lIns="0" tIns="0" rIns="0" bIns="0" rtlCol="0"/>
          <a:lstStyle/>
          <a:p>
            <a:endParaRPr/>
          </a:p>
        </p:txBody>
      </p:sp>
      <p:sp>
        <p:nvSpPr>
          <p:cNvPr id="14" name="object 14"/>
          <p:cNvSpPr/>
          <p:nvPr/>
        </p:nvSpPr>
        <p:spPr>
          <a:xfrm>
            <a:off x="3358856" y="5410667"/>
            <a:ext cx="1413510" cy="1632585"/>
          </a:xfrm>
          <a:custGeom>
            <a:avLst/>
            <a:gdLst/>
            <a:ahLst/>
            <a:cxnLst/>
            <a:rect l="l" t="t" r="r" b="b"/>
            <a:pathLst>
              <a:path w="1413510" h="1632584">
                <a:moveTo>
                  <a:pt x="706691" y="0"/>
                </a:moveTo>
                <a:lnTo>
                  <a:pt x="0" y="408000"/>
                </a:lnTo>
                <a:lnTo>
                  <a:pt x="0" y="1224026"/>
                </a:lnTo>
                <a:lnTo>
                  <a:pt x="706691" y="1632038"/>
                </a:lnTo>
                <a:lnTo>
                  <a:pt x="1413383" y="1224026"/>
                </a:lnTo>
                <a:lnTo>
                  <a:pt x="1413383" y="408000"/>
                </a:lnTo>
                <a:lnTo>
                  <a:pt x="706691" y="0"/>
                </a:lnTo>
                <a:close/>
              </a:path>
            </a:pathLst>
          </a:custGeom>
          <a:solidFill>
            <a:srgbClr val="FFFFFF"/>
          </a:solidFill>
        </p:spPr>
        <p:txBody>
          <a:bodyPr wrap="square" lIns="0" tIns="0" rIns="0" bIns="0" rtlCol="0"/>
          <a:lstStyle/>
          <a:p>
            <a:endParaRPr/>
          </a:p>
        </p:txBody>
      </p:sp>
      <p:sp>
        <p:nvSpPr>
          <p:cNvPr id="15" name="object 15"/>
          <p:cNvSpPr/>
          <p:nvPr/>
        </p:nvSpPr>
        <p:spPr>
          <a:xfrm>
            <a:off x="4069250" y="6634667"/>
            <a:ext cx="1413510" cy="1632585"/>
          </a:xfrm>
          <a:custGeom>
            <a:avLst/>
            <a:gdLst/>
            <a:ahLst/>
            <a:cxnLst/>
            <a:rect l="l" t="t" r="r" b="b"/>
            <a:pathLst>
              <a:path w="1413510" h="1632584">
                <a:moveTo>
                  <a:pt x="1413383" y="1224025"/>
                </a:moveTo>
                <a:lnTo>
                  <a:pt x="1413383" y="408012"/>
                </a:lnTo>
                <a:lnTo>
                  <a:pt x="706691" y="0"/>
                </a:lnTo>
                <a:lnTo>
                  <a:pt x="0" y="408012"/>
                </a:lnTo>
                <a:lnTo>
                  <a:pt x="0" y="1224025"/>
                </a:lnTo>
                <a:lnTo>
                  <a:pt x="706691" y="1632038"/>
                </a:lnTo>
                <a:lnTo>
                  <a:pt x="1413383" y="1224025"/>
                </a:lnTo>
                <a:close/>
              </a:path>
            </a:pathLst>
          </a:custGeom>
          <a:ln w="25400">
            <a:solidFill>
              <a:srgbClr val="FFFFFF"/>
            </a:solidFill>
          </a:ln>
        </p:spPr>
        <p:txBody>
          <a:bodyPr wrap="square" lIns="0" tIns="0" rIns="0" bIns="0" rtlCol="0"/>
          <a:lstStyle/>
          <a:p>
            <a:endParaRPr/>
          </a:p>
        </p:txBody>
      </p:sp>
      <p:sp>
        <p:nvSpPr>
          <p:cNvPr id="16" name="object 16"/>
          <p:cNvSpPr/>
          <p:nvPr/>
        </p:nvSpPr>
        <p:spPr>
          <a:xfrm>
            <a:off x="1634583" y="4395449"/>
            <a:ext cx="1413510" cy="1632585"/>
          </a:xfrm>
          <a:custGeom>
            <a:avLst/>
            <a:gdLst/>
            <a:ahLst/>
            <a:cxnLst/>
            <a:rect l="l" t="t" r="r" b="b"/>
            <a:pathLst>
              <a:path w="1413510" h="1632585">
                <a:moveTo>
                  <a:pt x="1413383" y="1224026"/>
                </a:moveTo>
                <a:lnTo>
                  <a:pt x="1413383" y="408012"/>
                </a:lnTo>
                <a:lnTo>
                  <a:pt x="706691" y="0"/>
                </a:lnTo>
                <a:lnTo>
                  <a:pt x="0" y="408012"/>
                </a:lnTo>
                <a:lnTo>
                  <a:pt x="0" y="1224026"/>
                </a:lnTo>
                <a:lnTo>
                  <a:pt x="706691" y="1632038"/>
                </a:lnTo>
                <a:lnTo>
                  <a:pt x="1413383" y="1224026"/>
                </a:lnTo>
                <a:close/>
              </a:path>
            </a:pathLst>
          </a:custGeom>
          <a:ln w="25400">
            <a:solidFill>
              <a:srgbClr val="FFFFFF"/>
            </a:solidFill>
          </a:ln>
        </p:spPr>
        <p:txBody>
          <a:bodyPr wrap="square" lIns="0" tIns="0" rIns="0" bIns="0" rtlCol="0"/>
          <a:lstStyle/>
          <a:p>
            <a:endParaRPr/>
          </a:p>
        </p:txBody>
      </p:sp>
      <p:sp>
        <p:nvSpPr>
          <p:cNvPr id="17" name="object 17"/>
          <p:cNvSpPr txBox="1"/>
          <p:nvPr/>
        </p:nvSpPr>
        <p:spPr>
          <a:xfrm>
            <a:off x="12065199" y="2606799"/>
            <a:ext cx="432434" cy="1122680"/>
          </a:xfrm>
          <a:prstGeom prst="rect">
            <a:avLst/>
          </a:prstGeom>
        </p:spPr>
        <p:txBody>
          <a:bodyPr vert="horz" wrap="square" lIns="0" tIns="12700" rIns="0" bIns="0" rtlCol="0">
            <a:spAutoFit/>
          </a:bodyPr>
          <a:lstStyle/>
          <a:p>
            <a:pPr marL="12700">
              <a:lnSpc>
                <a:spcPct val="100000"/>
              </a:lnSpc>
              <a:spcBef>
                <a:spcPts val="100"/>
              </a:spcBef>
            </a:pPr>
            <a:r>
              <a:rPr sz="7200" b="1" dirty="0">
                <a:solidFill>
                  <a:srgbClr val="00ADE9"/>
                </a:solidFill>
                <a:latin typeface="Myriad Pro"/>
                <a:cs typeface="Myriad Pro"/>
              </a:rPr>
              <a:t>?</a:t>
            </a:r>
            <a:endParaRPr sz="7200">
              <a:latin typeface="Myriad Pro"/>
              <a:cs typeface="Myriad Pro"/>
            </a:endParaRPr>
          </a:p>
        </p:txBody>
      </p:sp>
      <p:sp>
        <p:nvSpPr>
          <p:cNvPr id="18" name="object 18"/>
          <p:cNvSpPr txBox="1"/>
          <p:nvPr/>
        </p:nvSpPr>
        <p:spPr>
          <a:xfrm>
            <a:off x="3840171" y="5620661"/>
            <a:ext cx="432434" cy="1122680"/>
          </a:xfrm>
          <a:prstGeom prst="rect">
            <a:avLst/>
          </a:prstGeom>
        </p:spPr>
        <p:txBody>
          <a:bodyPr vert="horz" wrap="square" lIns="0" tIns="12700" rIns="0" bIns="0" rtlCol="0">
            <a:spAutoFit/>
          </a:bodyPr>
          <a:lstStyle/>
          <a:p>
            <a:pPr marL="12700">
              <a:lnSpc>
                <a:spcPct val="100000"/>
              </a:lnSpc>
              <a:spcBef>
                <a:spcPts val="100"/>
              </a:spcBef>
            </a:pPr>
            <a:r>
              <a:rPr sz="7200" b="1" dirty="0">
                <a:solidFill>
                  <a:srgbClr val="00ADE9"/>
                </a:solidFill>
                <a:latin typeface="Myriad Pro"/>
                <a:cs typeface="Myriad Pro"/>
              </a:rPr>
              <a:t>?</a:t>
            </a:r>
            <a:endParaRPr sz="7200">
              <a:latin typeface="Myriad Pro"/>
              <a:cs typeface="Myriad Pro"/>
            </a:endParaRPr>
          </a:p>
        </p:txBody>
      </p:sp>
      <p:sp>
        <p:nvSpPr>
          <p:cNvPr id="19" name="object 19"/>
          <p:cNvSpPr/>
          <p:nvPr/>
        </p:nvSpPr>
        <p:spPr>
          <a:xfrm>
            <a:off x="1971118" y="4861874"/>
            <a:ext cx="735330" cy="694690"/>
          </a:xfrm>
          <a:custGeom>
            <a:avLst/>
            <a:gdLst/>
            <a:ahLst/>
            <a:cxnLst/>
            <a:rect l="l" t="t" r="r" b="b"/>
            <a:pathLst>
              <a:path w="735330" h="694689">
                <a:moveTo>
                  <a:pt x="649790" y="63728"/>
                </a:moveTo>
                <a:lnTo>
                  <a:pt x="332816" y="63728"/>
                </a:lnTo>
                <a:lnTo>
                  <a:pt x="337985" y="587438"/>
                </a:lnTo>
                <a:lnTo>
                  <a:pt x="285873" y="598080"/>
                </a:lnTo>
                <a:lnTo>
                  <a:pt x="242738" y="618882"/>
                </a:lnTo>
                <a:lnTo>
                  <a:pt x="213448" y="650758"/>
                </a:lnTo>
                <a:lnTo>
                  <a:pt x="202869" y="694626"/>
                </a:lnTo>
                <a:lnTo>
                  <a:pt x="536117" y="691959"/>
                </a:lnTo>
                <a:lnTo>
                  <a:pt x="524132" y="648247"/>
                </a:lnTo>
                <a:lnTo>
                  <a:pt x="493271" y="616735"/>
                </a:lnTo>
                <a:lnTo>
                  <a:pt x="449974" y="596413"/>
                </a:lnTo>
                <a:lnTo>
                  <a:pt x="400684" y="586270"/>
                </a:lnTo>
                <a:lnTo>
                  <a:pt x="396201" y="67551"/>
                </a:lnTo>
                <a:lnTo>
                  <a:pt x="647931" y="67551"/>
                </a:lnTo>
                <a:lnTo>
                  <a:pt x="649790" y="63728"/>
                </a:lnTo>
                <a:close/>
              </a:path>
              <a:path w="735330" h="694689">
                <a:moveTo>
                  <a:pt x="150791" y="92227"/>
                </a:moveTo>
                <a:lnTo>
                  <a:pt x="119900" y="92227"/>
                </a:lnTo>
                <a:lnTo>
                  <a:pt x="22961" y="445846"/>
                </a:lnTo>
                <a:lnTo>
                  <a:pt x="8610" y="448741"/>
                </a:lnTo>
                <a:lnTo>
                  <a:pt x="0" y="449935"/>
                </a:lnTo>
                <a:lnTo>
                  <a:pt x="12" y="453809"/>
                </a:lnTo>
                <a:lnTo>
                  <a:pt x="11902" y="490090"/>
                </a:lnTo>
                <a:lnTo>
                  <a:pt x="42737" y="512995"/>
                </a:lnTo>
                <a:lnTo>
                  <a:pt x="86403" y="524859"/>
                </a:lnTo>
                <a:lnTo>
                  <a:pt x="136791" y="528015"/>
                </a:lnTo>
                <a:lnTo>
                  <a:pt x="142112" y="528015"/>
                </a:lnTo>
                <a:lnTo>
                  <a:pt x="197075" y="524024"/>
                </a:lnTo>
                <a:lnTo>
                  <a:pt x="240447" y="511462"/>
                </a:lnTo>
                <a:lnTo>
                  <a:pt x="268834" y="488072"/>
                </a:lnTo>
                <a:lnTo>
                  <a:pt x="275997" y="461962"/>
                </a:lnTo>
                <a:lnTo>
                  <a:pt x="46050" y="461962"/>
                </a:lnTo>
                <a:lnTo>
                  <a:pt x="135572" y="119468"/>
                </a:lnTo>
                <a:lnTo>
                  <a:pt x="159058" y="119468"/>
                </a:lnTo>
                <a:lnTo>
                  <a:pt x="150791" y="92227"/>
                </a:lnTo>
                <a:close/>
              </a:path>
              <a:path w="735330" h="694689">
                <a:moveTo>
                  <a:pt x="647931" y="67551"/>
                </a:moveTo>
                <a:lnTo>
                  <a:pt x="396201" y="67551"/>
                </a:lnTo>
                <a:lnTo>
                  <a:pt x="451769" y="69547"/>
                </a:lnTo>
                <a:lnTo>
                  <a:pt x="500940" y="73161"/>
                </a:lnTo>
                <a:lnTo>
                  <a:pt x="543207" y="77999"/>
                </a:lnTo>
                <a:lnTo>
                  <a:pt x="578065" y="83667"/>
                </a:lnTo>
                <a:lnTo>
                  <a:pt x="479196" y="443293"/>
                </a:lnTo>
                <a:lnTo>
                  <a:pt x="464845" y="446112"/>
                </a:lnTo>
                <a:lnTo>
                  <a:pt x="456234" y="446811"/>
                </a:lnTo>
                <a:lnTo>
                  <a:pt x="456247" y="450723"/>
                </a:lnTo>
                <a:lnTo>
                  <a:pt x="468131" y="486915"/>
                </a:lnTo>
                <a:lnTo>
                  <a:pt x="498957" y="509649"/>
                </a:lnTo>
                <a:lnTo>
                  <a:pt x="542604" y="521351"/>
                </a:lnTo>
                <a:lnTo>
                  <a:pt x="592950" y="524446"/>
                </a:lnTo>
                <a:lnTo>
                  <a:pt x="598271" y="524395"/>
                </a:lnTo>
                <a:lnTo>
                  <a:pt x="653274" y="520378"/>
                </a:lnTo>
                <a:lnTo>
                  <a:pt x="696674" y="507811"/>
                </a:lnTo>
                <a:lnTo>
                  <a:pt x="725076" y="484435"/>
                </a:lnTo>
                <a:lnTo>
                  <a:pt x="732252" y="458317"/>
                </a:lnTo>
                <a:lnTo>
                  <a:pt x="500595" y="458317"/>
                </a:lnTo>
                <a:lnTo>
                  <a:pt x="591781" y="116547"/>
                </a:lnTo>
                <a:lnTo>
                  <a:pt x="615304" y="116547"/>
                </a:lnTo>
                <a:lnTo>
                  <a:pt x="606539" y="87617"/>
                </a:lnTo>
                <a:lnTo>
                  <a:pt x="638170" y="87617"/>
                </a:lnTo>
                <a:lnTo>
                  <a:pt x="647931" y="67551"/>
                </a:lnTo>
                <a:close/>
              </a:path>
              <a:path w="735330" h="694689">
                <a:moveTo>
                  <a:pt x="159058" y="119468"/>
                </a:moveTo>
                <a:lnTo>
                  <a:pt x="135572" y="119468"/>
                </a:lnTo>
                <a:lnTo>
                  <a:pt x="233260" y="460451"/>
                </a:lnTo>
                <a:lnTo>
                  <a:pt x="46050" y="461962"/>
                </a:lnTo>
                <a:lnTo>
                  <a:pt x="275997" y="461962"/>
                </a:lnTo>
                <a:lnTo>
                  <a:pt x="278841" y="451599"/>
                </a:lnTo>
                <a:lnTo>
                  <a:pt x="278815" y="447725"/>
                </a:lnTo>
                <a:lnTo>
                  <a:pt x="270929" y="445516"/>
                </a:lnTo>
                <a:lnTo>
                  <a:pt x="257213" y="442925"/>
                </a:lnTo>
                <a:lnTo>
                  <a:pt x="159058" y="119468"/>
                </a:lnTo>
                <a:close/>
              </a:path>
              <a:path w="735330" h="694689">
                <a:moveTo>
                  <a:pt x="615304" y="116547"/>
                </a:moveTo>
                <a:lnTo>
                  <a:pt x="591781" y="116547"/>
                </a:lnTo>
                <a:lnTo>
                  <a:pt x="691972" y="456831"/>
                </a:lnTo>
                <a:lnTo>
                  <a:pt x="500595" y="458317"/>
                </a:lnTo>
                <a:lnTo>
                  <a:pt x="732252" y="458317"/>
                </a:lnTo>
                <a:lnTo>
                  <a:pt x="735088" y="447992"/>
                </a:lnTo>
                <a:lnTo>
                  <a:pt x="735088" y="444080"/>
                </a:lnTo>
                <a:lnTo>
                  <a:pt x="727138" y="443026"/>
                </a:lnTo>
                <a:lnTo>
                  <a:pt x="713422" y="440397"/>
                </a:lnTo>
                <a:lnTo>
                  <a:pt x="615304" y="116547"/>
                </a:lnTo>
                <a:close/>
              </a:path>
              <a:path w="735330" h="694689">
                <a:moveTo>
                  <a:pt x="363994" y="0"/>
                </a:moveTo>
                <a:lnTo>
                  <a:pt x="281219" y="4704"/>
                </a:lnTo>
                <a:lnTo>
                  <a:pt x="210939" y="15413"/>
                </a:lnTo>
                <a:lnTo>
                  <a:pt x="154112" y="29130"/>
                </a:lnTo>
                <a:lnTo>
                  <a:pt x="111700" y="42862"/>
                </a:lnTo>
                <a:lnTo>
                  <a:pt x="73952" y="58394"/>
                </a:lnTo>
                <a:lnTo>
                  <a:pt x="94919" y="99212"/>
                </a:lnTo>
                <a:lnTo>
                  <a:pt x="96694" y="98638"/>
                </a:lnTo>
                <a:lnTo>
                  <a:pt x="101514" y="97186"/>
                </a:lnTo>
                <a:lnTo>
                  <a:pt x="109282" y="95001"/>
                </a:lnTo>
                <a:lnTo>
                  <a:pt x="119900" y="92227"/>
                </a:lnTo>
                <a:lnTo>
                  <a:pt x="150791" y="92227"/>
                </a:lnTo>
                <a:lnTo>
                  <a:pt x="148602" y="85013"/>
                </a:lnTo>
                <a:lnTo>
                  <a:pt x="183502" y="78412"/>
                </a:lnTo>
                <a:lnTo>
                  <a:pt x="226188" y="72142"/>
                </a:lnTo>
                <a:lnTo>
                  <a:pt x="276134" y="66986"/>
                </a:lnTo>
                <a:lnTo>
                  <a:pt x="332816" y="63728"/>
                </a:lnTo>
                <a:lnTo>
                  <a:pt x="649790" y="63728"/>
                </a:lnTo>
                <a:lnTo>
                  <a:pt x="654634" y="53771"/>
                </a:lnTo>
                <a:lnTo>
                  <a:pt x="616708" y="38846"/>
                </a:lnTo>
                <a:lnTo>
                  <a:pt x="574151" y="25790"/>
                </a:lnTo>
                <a:lnTo>
                  <a:pt x="517185" y="12978"/>
                </a:lnTo>
                <a:lnTo>
                  <a:pt x="446802" y="3388"/>
                </a:lnTo>
                <a:lnTo>
                  <a:pt x="363994" y="0"/>
                </a:lnTo>
                <a:close/>
              </a:path>
              <a:path w="735330" h="694689">
                <a:moveTo>
                  <a:pt x="638170" y="87617"/>
                </a:moveTo>
                <a:lnTo>
                  <a:pt x="606539" y="87617"/>
                </a:lnTo>
                <a:lnTo>
                  <a:pt x="618481" y="90491"/>
                </a:lnTo>
                <a:lnTo>
                  <a:pt x="627226" y="92786"/>
                </a:lnTo>
                <a:lnTo>
                  <a:pt x="632644" y="94328"/>
                </a:lnTo>
                <a:lnTo>
                  <a:pt x="634606" y="94945"/>
                </a:lnTo>
                <a:lnTo>
                  <a:pt x="638170" y="87617"/>
                </a:lnTo>
                <a:close/>
              </a:path>
            </a:pathLst>
          </a:custGeom>
          <a:solidFill>
            <a:srgbClr val="FFFFFF"/>
          </a:solidFill>
        </p:spPr>
        <p:txBody>
          <a:bodyPr wrap="square" lIns="0" tIns="0" rIns="0" bIns="0" rtlCol="0"/>
          <a:lstStyle/>
          <a:p>
            <a:endParaRPr/>
          </a:p>
        </p:txBody>
      </p:sp>
      <p:sp>
        <p:nvSpPr>
          <p:cNvPr id="20" name="object 20"/>
          <p:cNvSpPr/>
          <p:nvPr/>
        </p:nvSpPr>
        <p:spPr>
          <a:xfrm>
            <a:off x="4583323" y="7115006"/>
            <a:ext cx="496570" cy="509905"/>
          </a:xfrm>
          <a:custGeom>
            <a:avLst/>
            <a:gdLst/>
            <a:ahLst/>
            <a:cxnLst/>
            <a:rect l="l" t="t" r="r" b="b"/>
            <a:pathLst>
              <a:path w="496570" h="509904">
                <a:moveTo>
                  <a:pt x="67576" y="280492"/>
                </a:moveTo>
                <a:lnTo>
                  <a:pt x="0" y="363829"/>
                </a:lnTo>
                <a:lnTo>
                  <a:pt x="180771" y="509612"/>
                </a:lnTo>
                <a:lnTo>
                  <a:pt x="290771" y="353174"/>
                </a:lnTo>
                <a:lnTo>
                  <a:pt x="157708" y="353174"/>
                </a:lnTo>
                <a:lnTo>
                  <a:pt x="67576" y="280492"/>
                </a:lnTo>
                <a:close/>
              </a:path>
              <a:path w="496570" h="509904">
                <a:moveTo>
                  <a:pt x="407771" y="0"/>
                </a:moveTo>
                <a:lnTo>
                  <a:pt x="157708" y="353174"/>
                </a:lnTo>
                <a:lnTo>
                  <a:pt x="290771" y="353174"/>
                </a:lnTo>
                <a:lnTo>
                  <a:pt x="496544" y="60528"/>
                </a:lnTo>
                <a:lnTo>
                  <a:pt x="407771" y="0"/>
                </a:lnTo>
                <a:close/>
              </a:path>
            </a:pathLst>
          </a:custGeom>
          <a:solidFill>
            <a:srgbClr val="FFFFFF"/>
          </a:solidFill>
        </p:spPr>
        <p:txBody>
          <a:bodyPr wrap="square" lIns="0" tIns="0" rIns="0" bIns="0" rtlCol="0"/>
          <a:lstStyle/>
          <a:p>
            <a:endParaRPr/>
          </a:p>
        </p:txBody>
      </p:sp>
      <p:sp>
        <p:nvSpPr>
          <p:cNvPr id="21" name="object 21"/>
          <p:cNvSpPr/>
          <p:nvPr/>
        </p:nvSpPr>
        <p:spPr>
          <a:xfrm>
            <a:off x="4464611" y="7198168"/>
            <a:ext cx="556895" cy="554990"/>
          </a:xfrm>
          <a:custGeom>
            <a:avLst/>
            <a:gdLst/>
            <a:ahLst/>
            <a:cxnLst/>
            <a:rect l="l" t="t" r="r" b="b"/>
            <a:pathLst>
              <a:path w="556895" h="554990">
                <a:moveTo>
                  <a:pt x="398221" y="0"/>
                </a:moveTo>
                <a:lnTo>
                  <a:pt x="0" y="4724"/>
                </a:lnTo>
                <a:lnTo>
                  <a:pt x="6413" y="554939"/>
                </a:lnTo>
                <a:lnTo>
                  <a:pt x="556666" y="548436"/>
                </a:lnTo>
                <a:lnTo>
                  <a:pt x="556195" y="508444"/>
                </a:lnTo>
                <a:lnTo>
                  <a:pt x="310934" y="508444"/>
                </a:lnTo>
                <a:lnTo>
                  <a:pt x="38912" y="289090"/>
                </a:lnTo>
                <a:lnTo>
                  <a:pt x="177888" y="117767"/>
                </a:lnTo>
                <a:lnTo>
                  <a:pt x="314894" y="117767"/>
                </a:lnTo>
                <a:lnTo>
                  <a:pt x="398221" y="0"/>
                </a:lnTo>
                <a:close/>
              </a:path>
              <a:path w="556895" h="554990">
                <a:moveTo>
                  <a:pt x="552157" y="165608"/>
                </a:moveTo>
                <a:lnTo>
                  <a:pt x="310934" y="508444"/>
                </a:lnTo>
                <a:lnTo>
                  <a:pt x="556195" y="508444"/>
                </a:lnTo>
                <a:lnTo>
                  <a:pt x="552157" y="165608"/>
                </a:lnTo>
                <a:close/>
              </a:path>
              <a:path w="556895" h="554990">
                <a:moveTo>
                  <a:pt x="314894" y="117767"/>
                </a:moveTo>
                <a:lnTo>
                  <a:pt x="177888" y="117767"/>
                </a:lnTo>
                <a:lnTo>
                  <a:pt x="265112" y="188125"/>
                </a:lnTo>
                <a:lnTo>
                  <a:pt x="314894" y="117767"/>
                </a:lnTo>
                <a:close/>
              </a:path>
            </a:pathLst>
          </a:custGeom>
          <a:solidFill>
            <a:srgbClr val="FFFFFF"/>
          </a:solidFill>
        </p:spPr>
        <p:txBody>
          <a:bodyPr wrap="square" lIns="0" tIns="0" rIns="0" bIns="0" rtlCol="0"/>
          <a:lstStyle/>
          <a:p>
            <a:endParaRPr/>
          </a:p>
        </p:txBody>
      </p:sp>
      <p:sp>
        <p:nvSpPr>
          <p:cNvPr id="22" name="object 22"/>
          <p:cNvSpPr/>
          <p:nvPr/>
        </p:nvSpPr>
        <p:spPr>
          <a:xfrm>
            <a:off x="13216928" y="4350321"/>
            <a:ext cx="26670" cy="27940"/>
          </a:xfrm>
          <a:custGeom>
            <a:avLst/>
            <a:gdLst/>
            <a:ahLst/>
            <a:cxnLst/>
            <a:rect l="l" t="t" r="r" b="b"/>
            <a:pathLst>
              <a:path w="26669" h="27939">
                <a:moveTo>
                  <a:pt x="0" y="27330"/>
                </a:moveTo>
                <a:lnTo>
                  <a:pt x="26111" y="27330"/>
                </a:lnTo>
                <a:lnTo>
                  <a:pt x="26111" y="0"/>
                </a:lnTo>
                <a:lnTo>
                  <a:pt x="0" y="0"/>
                </a:lnTo>
                <a:lnTo>
                  <a:pt x="0" y="27330"/>
                </a:lnTo>
                <a:close/>
              </a:path>
            </a:pathLst>
          </a:custGeom>
          <a:solidFill>
            <a:srgbClr val="FFFFFF"/>
          </a:solidFill>
        </p:spPr>
        <p:txBody>
          <a:bodyPr wrap="square" lIns="0" tIns="0" rIns="0" bIns="0" rtlCol="0"/>
          <a:lstStyle/>
          <a:p>
            <a:endParaRPr/>
          </a:p>
        </p:txBody>
      </p:sp>
      <p:sp>
        <p:nvSpPr>
          <p:cNvPr id="23" name="object 23"/>
          <p:cNvSpPr/>
          <p:nvPr/>
        </p:nvSpPr>
        <p:spPr>
          <a:xfrm>
            <a:off x="13216928" y="4350308"/>
            <a:ext cx="26670" cy="27940"/>
          </a:xfrm>
          <a:custGeom>
            <a:avLst/>
            <a:gdLst/>
            <a:ahLst/>
            <a:cxnLst/>
            <a:rect l="l" t="t" r="r" b="b"/>
            <a:pathLst>
              <a:path w="26669" h="27939">
                <a:moveTo>
                  <a:pt x="0" y="0"/>
                </a:moveTo>
                <a:lnTo>
                  <a:pt x="26111" y="0"/>
                </a:lnTo>
                <a:lnTo>
                  <a:pt x="26111" y="27330"/>
                </a:lnTo>
                <a:lnTo>
                  <a:pt x="0" y="27330"/>
                </a:lnTo>
                <a:lnTo>
                  <a:pt x="0" y="0"/>
                </a:lnTo>
                <a:close/>
              </a:path>
            </a:pathLst>
          </a:custGeom>
          <a:solidFill>
            <a:srgbClr val="FFFFFF"/>
          </a:solidFill>
        </p:spPr>
        <p:txBody>
          <a:bodyPr wrap="square" lIns="0" tIns="0" rIns="0" bIns="0" rtlCol="0"/>
          <a:lstStyle/>
          <a:p>
            <a:endParaRPr/>
          </a:p>
        </p:txBody>
      </p:sp>
      <p:sp>
        <p:nvSpPr>
          <p:cNvPr id="24" name="object 24"/>
          <p:cNvSpPr/>
          <p:nvPr/>
        </p:nvSpPr>
        <p:spPr>
          <a:xfrm>
            <a:off x="13125577" y="4350321"/>
            <a:ext cx="53975" cy="27940"/>
          </a:xfrm>
          <a:custGeom>
            <a:avLst/>
            <a:gdLst/>
            <a:ahLst/>
            <a:cxnLst/>
            <a:rect l="l" t="t" r="r" b="b"/>
            <a:pathLst>
              <a:path w="53975" h="27939">
                <a:moveTo>
                  <a:pt x="0" y="27330"/>
                </a:moveTo>
                <a:lnTo>
                  <a:pt x="53949" y="27330"/>
                </a:lnTo>
                <a:lnTo>
                  <a:pt x="53949" y="0"/>
                </a:lnTo>
                <a:lnTo>
                  <a:pt x="0" y="0"/>
                </a:lnTo>
                <a:lnTo>
                  <a:pt x="0" y="27330"/>
                </a:lnTo>
                <a:close/>
              </a:path>
            </a:pathLst>
          </a:custGeom>
          <a:solidFill>
            <a:srgbClr val="FFFFFF"/>
          </a:solidFill>
        </p:spPr>
        <p:txBody>
          <a:bodyPr wrap="square" lIns="0" tIns="0" rIns="0" bIns="0" rtlCol="0"/>
          <a:lstStyle/>
          <a:p>
            <a:endParaRPr/>
          </a:p>
        </p:txBody>
      </p:sp>
      <p:sp>
        <p:nvSpPr>
          <p:cNvPr id="25" name="object 25"/>
          <p:cNvSpPr/>
          <p:nvPr/>
        </p:nvSpPr>
        <p:spPr>
          <a:xfrm>
            <a:off x="13125577" y="4350308"/>
            <a:ext cx="53975" cy="27940"/>
          </a:xfrm>
          <a:custGeom>
            <a:avLst/>
            <a:gdLst/>
            <a:ahLst/>
            <a:cxnLst/>
            <a:rect l="l" t="t" r="r" b="b"/>
            <a:pathLst>
              <a:path w="53975" h="27939">
                <a:moveTo>
                  <a:pt x="0" y="0"/>
                </a:moveTo>
                <a:lnTo>
                  <a:pt x="53949" y="0"/>
                </a:lnTo>
                <a:lnTo>
                  <a:pt x="53949" y="27330"/>
                </a:lnTo>
                <a:lnTo>
                  <a:pt x="0" y="27330"/>
                </a:lnTo>
                <a:lnTo>
                  <a:pt x="0" y="0"/>
                </a:lnTo>
                <a:close/>
              </a:path>
            </a:pathLst>
          </a:custGeom>
          <a:solidFill>
            <a:srgbClr val="FFFFFF"/>
          </a:solidFill>
        </p:spPr>
        <p:txBody>
          <a:bodyPr wrap="square" lIns="0" tIns="0" rIns="0" bIns="0" rtlCol="0"/>
          <a:lstStyle/>
          <a:p>
            <a:endParaRPr/>
          </a:p>
        </p:txBody>
      </p:sp>
      <p:sp>
        <p:nvSpPr>
          <p:cNvPr id="26" name="object 26"/>
          <p:cNvSpPr/>
          <p:nvPr/>
        </p:nvSpPr>
        <p:spPr>
          <a:xfrm>
            <a:off x="13036777" y="4350321"/>
            <a:ext cx="53975" cy="27940"/>
          </a:xfrm>
          <a:custGeom>
            <a:avLst/>
            <a:gdLst/>
            <a:ahLst/>
            <a:cxnLst/>
            <a:rect l="l" t="t" r="r" b="b"/>
            <a:pathLst>
              <a:path w="53975" h="27939">
                <a:moveTo>
                  <a:pt x="0" y="27330"/>
                </a:moveTo>
                <a:lnTo>
                  <a:pt x="53924" y="27330"/>
                </a:lnTo>
                <a:lnTo>
                  <a:pt x="53924" y="0"/>
                </a:lnTo>
                <a:lnTo>
                  <a:pt x="0" y="0"/>
                </a:lnTo>
                <a:lnTo>
                  <a:pt x="0" y="27330"/>
                </a:lnTo>
                <a:close/>
              </a:path>
            </a:pathLst>
          </a:custGeom>
          <a:solidFill>
            <a:srgbClr val="FFFFFF"/>
          </a:solidFill>
        </p:spPr>
        <p:txBody>
          <a:bodyPr wrap="square" lIns="0" tIns="0" rIns="0" bIns="0" rtlCol="0"/>
          <a:lstStyle/>
          <a:p>
            <a:endParaRPr/>
          </a:p>
        </p:txBody>
      </p:sp>
      <p:sp>
        <p:nvSpPr>
          <p:cNvPr id="27" name="object 27"/>
          <p:cNvSpPr/>
          <p:nvPr/>
        </p:nvSpPr>
        <p:spPr>
          <a:xfrm>
            <a:off x="13036777" y="4350308"/>
            <a:ext cx="53975" cy="27940"/>
          </a:xfrm>
          <a:custGeom>
            <a:avLst/>
            <a:gdLst/>
            <a:ahLst/>
            <a:cxnLst/>
            <a:rect l="l" t="t" r="r" b="b"/>
            <a:pathLst>
              <a:path w="53975" h="27939">
                <a:moveTo>
                  <a:pt x="0" y="0"/>
                </a:moveTo>
                <a:lnTo>
                  <a:pt x="53924" y="0"/>
                </a:lnTo>
                <a:lnTo>
                  <a:pt x="53924" y="27330"/>
                </a:lnTo>
                <a:lnTo>
                  <a:pt x="0" y="27330"/>
                </a:lnTo>
                <a:lnTo>
                  <a:pt x="0" y="0"/>
                </a:lnTo>
                <a:close/>
              </a:path>
            </a:pathLst>
          </a:custGeom>
          <a:solidFill>
            <a:srgbClr val="FFFFFF"/>
          </a:solidFill>
        </p:spPr>
        <p:txBody>
          <a:bodyPr wrap="square" lIns="0" tIns="0" rIns="0" bIns="0" rtlCol="0"/>
          <a:lstStyle/>
          <a:p>
            <a:endParaRPr/>
          </a:p>
        </p:txBody>
      </p:sp>
      <p:sp>
        <p:nvSpPr>
          <p:cNvPr id="28" name="object 28"/>
          <p:cNvSpPr/>
          <p:nvPr/>
        </p:nvSpPr>
        <p:spPr>
          <a:xfrm>
            <a:off x="12886258" y="4350321"/>
            <a:ext cx="57150" cy="27940"/>
          </a:xfrm>
          <a:custGeom>
            <a:avLst/>
            <a:gdLst/>
            <a:ahLst/>
            <a:cxnLst/>
            <a:rect l="l" t="t" r="r" b="b"/>
            <a:pathLst>
              <a:path w="57150" h="27939">
                <a:moveTo>
                  <a:pt x="0" y="27330"/>
                </a:moveTo>
                <a:lnTo>
                  <a:pt x="56730" y="27330"/>
                </a:lnTo>
                <a:lnTo>
                  <a:pt x="56730" y="0"/>
                </a:lnTo>
                <a:lnTo>
                  <a:pt x="0" y="0"/>
                </a:lnTo>
                <a:lnTo>
                  <a:pt x="0" y="27330"/>
                </a:lnTo>
                <a:close/>
              </a:path>
            </a:pathLst>
          </a:custGeom>
          <a:solidFill>
            <a:srgbClr val="FFFFFF"/>
          </a:solidFill>
        </p:spPr>
        <p:txBody>
          <a:bodyPr wrap="square" lIns="0" tIns="0" rIns="0" bIns="0" rtlCol="0"/>
          <a:lstStyle/>
          <a:p>
            <a:endParaRPr/>
          </a:p>
        </p:txBody>
      </p:sp>
      <p:sp>
        <p:nvSpPr>
          <p:cNvPr id="29" name="object 29"/>
          <p:cNvSpPr/>
          <p:nvPr/>
        </p:nvSpPr>
        <p:spPr>
          <a:xfrm>
            <a:off x="12886258" y="4350308"/>
            <a:ext cx="57150" cy="27940"/>
          </a:xfrm>
          <a:custGeom>
            <a:avLst/>
            <a:gdLst/>
            <a:ahLst/>
            <a:cxnLst/>
            <a:rect l="l" t="t" r="r" b="b"/>
            <a:pathLst>
              <a:path w="57150" h="27939">
                <a:moveTo>
                  <a:pt x="0" y="0"/>
                </a:moveTo>
                <a:lnTo>
                  <a:pt x="56730" y="0"/>
                </a:lnTo>
                <a:lnTo>
                  <a:pt x="56730" y="27330"/>
                </a:lnTo>
                <a:lnTo>
                  <a:pt x="0" y="27330"/>
                </a:lnTo>
                <a:lnTo>
                  <a:pt x="0" y="0"/>
                </a:lnTo>
                <a:close/>
              </a:path>
            </a:pathLst>
          </a:custGeom>
          <a:solidFill>
            <a:srgbClr val="FFFFFF"/>
          </a:solidFill>
        </p:spPr>
        <p:txBody>
          <a:bodyPr wrap="square" lIns="0" tIns="0" rIns="0" bIns="0" rtlCol="0"/>
          <a:lstStyle/>
          <a:p>
            <a:endParaRPr/>
          </a:p>
        </p:txBody>
      </p:sp>
      <p:sp>
        <p:nvSpPr>
          <p:cNvPr id="30" name="object 30"/>
          <p:cNvSpPr/>
          <p:nvPr/>
        </p:nvSpPr>
        <p:spPr>
          <a:xfrm>
            <a:off x="12797358" y="4350321"/>
            <a:ext cx="57150" cy="27940"/>
          </a:xfrm>
          <a:custGeom>
            <a:avLst/>
            <a:gdLst/>
            <a:ahLst/>
            <a:cxnLst/>
            <a:rect l="l" t="t" r="r" b="b"/>
            <a:pathLst>
              <a:path w="57150" h="27939">
                <a:moveTo>
                  <a:pt x="0" y="27330"/>
                </a:moveTo>
                <a:lnTo>
                  <a:pt x="56756" y="27330"/>
                </a:lnTo>
                <a:lnTo>
                  <a:pt x="56756" y="0"/>
                </a:lnTo>
                <a:lnTo>
                  <a:pt x="0" y="0"/>
                </a:lnTo>
                <a:lnTo>
                  <a:pt x="0" y="27330"/>
                </a:lnTo>
                <a:close/>
              </a:path>
            </a:pathLst>
          </a:custGeom>
          <a:solidFill>
            <a:srgbClr val="FFFFFF"/>
          </a:solidFill>
        </p:spPr>
        <p:txBody>
          <a:bodyPr wrap="square" lIns="0" tIns="0" rIns="0" bIns="0" rtlCol="0"/>
          <a:lstStyle/>
          <a:p>
            <a:endParaRPr/>
          </a:p>
        </p:txBody>
      </p:sp>
      <p:sp>
        <p:nvSpPr>
          <p:cNvPr id="31" name="object 31"/>
          <p:cNvSpPr/>
          <p:nvPr/>
        </p:nvSpPr>
        <p:spPr>
          <a:xfrm>
            <a:off x="12797358" y="4350308"/>
            <a:ext cx="57150" cy="27940"/>
          </a:xfrm>
          <a:custGeom>
            <a:avLst/>
            <a:gdLst/>
            <a:ahLst/>
            <a:cxnLst/>
            <a:rect l="l" t="t" r="r" b="b"/>
            <a:pathLst>
              <a:path w="57150" h="27939">
                <a:moveTo>
                  <a:pt x="0" y="0"/>
                </a:moveTo>
                <a:lnTo>
                  <a:pt x="56756" y="0"/>
                </a:lnTo>
                <a:lnTo>
                  <a:pt x="56756" y="27330"/>
                </a:lnTo>
                <a:lnTo>
                  <a:pt x="0" y="27330"/>
                </a:lnTo>
                <a:lnTo>
                  <a:pt x="0" y="0"/>
                </a:lnTo>
                <a:close/>
              </a:path>
            </a:pathLst>
          </a:custGeom>
          <a:solidFill>
            <a:srgbClr val="FFFFFF"/>
          </a:solidFill>
        </p:spPr>
        <p:txBody>
          <a:bodyPr wrap="square" lIns="0" tIns="0" rIns="0" bIns="0" rtlCol="0"/>
          <a:lstStyle/>
          <a:p>
            <a:endParaRPr/>
          </a:p>
        </p:txBody>
      </p:sp>
      <p:sp>
        <p:nvSpPr>
          <p:cNvPr id="32" name="object 32"/>
          <p:cNvSpPr/>
          <p:nvPr/>
        </p:nvSpPr>
        <p:spPr>
          <a:xfrm>
            <a:off x="12738506" y="4350321"/>
            <a:ext cx="27305" cy="27940"/>
          </a:xfrm>
          <a:custGeom>
            <a:avLst/>
            <a:gdLst/>
            <a:ahLst/>
            <a:cxnLst/>
            <a:rect l="l" t="t" r="r" b="b"/>
            <a:pathLst>
              <a:path w="27304" h="27939">
                <a:moveTo>
                  <a:pt x="0" y="27330"/>
                </a:moveTo>
                <a:lnTo>
                  <a:pt x="27038" y="27330"/>
                </a:lnTo>
                <a:lnTo>
                  <a:pt x="27038" y="0"/>
                </a:lnTo>
                <a:lnTo>
                  <a:pt x="0" y="0"/>
                </a:lnTo>
                <a:lnTo>
                  <a:pt x="0" y="27330"/>
                </a:lnTo>
                <a:close/>
              </a:path>
            </a:pathLst>
          </a:custGeom>
          <a:solidFill>
            <a:srgbClr val="FFFFFF"/>
          </a:solidFill>
        </p:spPr>
        <p:txBody>
          <a:bodyPr wrap="square" lIns="0" tIns="0" rIns="0" bIns="0" rtlCol="0"/>
          <a:lstStyle/>
          <a:p>
            <a:endParaRPr/>
          </a:p>
        </p:txBody>
      </p:sp>
      <p:sp>
        <p:nvSpPr>
          <p:cNvPr id="33" name="object 33"/>
          <p:cNvSpPr/>
          <p:nvPr/>
        </p:nvSpPr>
        <p:spPr>
          <a:xfrm>
            <a:off x="12738506" y="4350308"/>
            <a:ext cx="27305" cy="27940"/>
          </a:xfrm>
          <a:custGeom>
            <a:avLst/>
            <a:gdLst/>
            <a:ahLst/>
            <a:cxnLst/>
            <a:rect l="l" t="t" r="r" b="b"/>
            <a:pathLst>
              <a:path w="27304" h="27939">
                <a:moveTo>
                  <a:pt x="0" y="0"/>
                </a:moveTo>
                <a:lnTo>
                  <a:pt x="27038" y="0"/>
                </a:lnTo>
                <a:lnTo>
                  <a:pt x="27038" y="27330"/>
                </a:lnTo>
                <a:lnTo>
                  <a:pt x="0" y="27330"/>
                </a:lnTo>
                <a:lnTo>
                  <a:pt x="0" y="0"/>
                </a:lnTo>
                <a:close/>
              </a:path>
            </a:pathLst>
          </a:custGeom>
          <a:solidFill>
            <a:srgbClr val="FFFFFF"/>
          </a:solidFill>
        </p:spPr>
        <p:txBody>
          <a:bodyPr wrap="square" lIns="0" tIns="0" rIns="0" bIns="0" rtlCol="0"/>
          <a:lstStyle/>
          <a:p>
            <a:endParaRPr/>
          </a:p>
        </p:txBody>
      </p:sp>
      <p:sp>
        <p:nvSpPr>
          <p:cNvPr id="34" name="object 34"/>
          <p:cNvSpPr/>
          <p:nvPr/>
        </p:nvSpPr>
        <p:spPr>
          <a:xfrm>
            <a:off x="12976290" y="4323636"/>
            <a:ext cx="27305" cy="55244"/>
          </a:xfrm>
          <a:custGeom>
            <a:avLst/>
            <a:gdLst/>
            <a:ahLst/>
            <a:cxnLst/>
            <a:rect l="l" t="t" r="r" b="b"/>
            <a:pathLst>
              <a:path w="27304" h="55245">
                <a:moveTo>
                  <a:pt x="0" y="25"/>
                </a:moveTo>
                <a:lnTo>
                  <a:pt x="0" y="54673"/>
                </a:lnTo>
                <a:lnTo>
                  <a:pt x="27063" y="54673"/>
                </a:lnTo>
                <a:lnTo>
                  <a:pt x="27063" y="177"/>
                </a:lnTo>
                <a:lnTo>
                  <a:pt x="7124" y="177"/>
                </a:lnTo>
                <a:lnTo>
                  <a:pt x="0" y="25"/>
                </a:lnTo>
                <a:close/>
              </a:path>
              <a:path w="27304" h="55245">
                <a:moveTo>
                  <a:pt x="27063" y="0"/>
                </a:moveTo>
                <a:lnTo>
                  <a:pt x="16586" y="177"/>
                </a:lnTo>
                <a:lnTo>
                  <a:pt x="27063" y="177"/>
                </a:lnTo>
                <a:lnTo>
                  <a:pt x="27063" y="0"/>
                </a:lnTo>
                <a:close/>
              </a:path>
            </a:pathLst>
          </a:custGeom>
          <a:solidFill>
            <a:srgbClr val="FFFFFF"/>
          </a:solidFill>
        </p:spPr>
        <p:txBody>
          <a:bodyPr wrap="square" lIns="0" tIns="0" rIns="0" bIns="0" rtlCol="0"/>
          <a:lstStyle/>
          <a:p>
            <a:endParaRPr/>
          </a:p>
        </p:txBody>
      </p:sp>
      <p:sp>
        <p:nvSpPr>
          <p:cNvPr id="35" name="object 35"/>
          <p:cNvSpPr/>
          <p:nvPr/>
        </p:nvSpPr>
        <p:spPr>
          <a:xfrm>
            <a:off x="12976290" y="4323636"/>
            <a:ext cx="27305" cy="55244"/>
          </a:xfrm>
          <a:custGeom>
            <a:avLst/>
            <a:gdLst/>
            <a:ahLst/>
            <a:cxnLst/>
            <a:rect l="l" t="t" r="r" b="b"/>
            <a:pathLst>
              <a:path w="27304" h="55245">
                <a:moveTo>
                  <a:pt x="0" y="25"/>
                </a:moveTo>
                <a:lnTo>
                  <a:pt x="0" y="54673"/>
                </a:lnTo>
                <a:lnTo>
                  <a:pt x="27063" y="54673"/>
                </a:lnTo>
                <a:lnTo>
                  <a:pt x="27063" y="177"/>
                </a:lnTo>
                <a:lnTo>
                  <a:pt x="7124" y="177"/>
                </a:lnTo>
                <a:lnTo>
                  <a:pt x="0" y="25"/>
                </a:lnTo>
                <a:close/>
              </a:path>
              <a:path w="27304" h="55245">
                <a:moveTo>
                  <a:pt x="27063" y="0"/>
                </a:moveTo>
                <a:lnTo>
                  <a:pt x="16586" y="177"/>
                </a:lnTo>
                <a:lnTo>
                  <a:pt x="27063" y="177"/>
                </a:lnTo>
                <a:lnTo>
                  <a:pt x="27063" y="0"/>
                </a:lnTo>
                <a:close/>
              </a:path>
            </a:pathLst>
          </a:custGeom>
          <a:solidFill>
            <a:srgbClr val="FFFFFF"/>
          </a:solidFill>
        </p:spPr>
        <p:txBody>
          <a:bodyPr wrap="square" lIns="0" tIns="0" rIns="0" bIns="0" rtlCol="0"/>
          <a:lstStyle/>
          <a:p>
            <a:endParaRPr/>
          </a:p>
        </p:txBody>
      </p:sp>
      <p:sp>
        <p:nvSpPr>
          <p:cNvPr id="36" name="object 36"/>
          <p:cNvSpPr/>
          <p:nvPr/>
        </p:nvSpPr>
        <p:spPr>
          <a:xfrm>
            <a:off x="12885446" y="4054994"/>
            <a:ext cx="208889" cy="232410"/>
          </a:xfrm>
          <a:prstGeom prst="rect">
            <a:avLst/>
          </a:prstGeom>
          <a:blipFill>
            <a:blip r:embed="rId2" cstate="print"/>
            <a:stretch>
              <a:fillRect/>
            </a:stretch>
          </a:blipFill>
        </p:spPr>
        <p:txBody>
          <a:bodyPr wrap="square" lIns="0" tIns="0" rIns="0" bIns="0" rtlCol="0"/>
          <a:lstStyle/>
          <a:p>
            <a:endParaRPr/>
          </a:p>
        </p:txBody>
      </p:sp>
      <p:sp>
        <p:nvSpPr>
          <p:cNvPr id="37" name="object 37"/>
          <p:cNvSpPr/>
          <p:nvPr/>
        </p:nvSpPr>
        <p:spPr>
          <a:xfrm>
            <a:off x="12646714" y="4471560"/>
            <a:ext cx="208889" cy="235000"/>
          </a:xfrm>
          <a:prstGeom prst="rect">
            <a:avLst/>
          </a:prstGeom>
          <a:blipFill>
            <a:blip r:embed="rId3" cstate="print"/>
            <a:stretch>
              <a:fillRect/>
            </a:stretch>
          </a:blipFill>
        </p:spPr>
        <p:txBody>
          <a:bodyPr wrap="square" lIns="0" tIns="0" rIns="0" bIns="0" rtlCol="0"/>
          <a:lstStyle/>
          <a:p>
            <a:endParaRPr/>
          </a:p>
        </p:txBody>
      </p:sp>
      <p:sp>
        <p:nvSpPr>
          <p:cNvPr id="38" name="object 38"/>
          <p:cNvSpPr/>
          <p:nvPr/>
        </p:nvSpPr>
        <p:spPr>
          <a:xfrm>
            <a:off x="12737582" y="4409996"/>
            <a:ext cx="27305" cy="28575"/>
          </a:xfrm>
          <a:custGeom>
            <a:avLst/>
            <a:gdLst/>
            <a:ahLst/>
            <a:cxnLst/>
            <a:rect l="l" t="t" r="r" b="b"/>
            <a:pathLst>
              <a:path w="27304" h="28575">
                <a:moveTo>
                  <a:pt x="27063" y="0"/>
                </a:moveTo>
                <a:lnTo>
                  <a:pt x="0" y="0"/>
                </a:lnTo>
                <a:lnTo>
                  <a:pt x="0" y="28054"/>
                </a:lnTo>
                <a:lnTo>
                  <a:pt x="5575" y="26949"/>
                </a:lnTo>
                <a:lnTo>
                  <a:pt x="11315" y="26111"/>
                </a:lnTo>
                <a:lnTo>
                  <a:pt x="27063" y="26111"/>
                </a:lnTo>
                <a:lnTo>
                  <a:pt x="27063" y="0"/>
                </a:lnTo>
                <a:close/>
              </a:path>
              <a:path w="27304" h="28575">
                <a:moveTo>
                  <a:pt x="27063" y="26111"/>
                </a:moveTo>
                <a:lnTo>
                  <a:pt x="20624" y="26111"/>
                </a:lnTo>
                <a:lnTo>
                  <a:pt x="23787" y="26822"/>
                </a:lnTo>
                <a:lnTo>
                  <a:pt x="27063" y="27190"/>
                </a:lnTo>
                <a:lnTo>
                  <a:pt x="27063" y="26111"/>
                </a:lnTo>
                <a:close/>
              </a:path>
            </a:pathLst>
          </a:custGeom>
          <a:solidFill>
            <a:srgbClr val="FFFFFF"/>
          </a:solidFill>
        </p:spPr>
        <p:txBody>
          <a:bodyPr wrap="square" lIns="0" tIns="0" rIns="0" bIns="0" rtlCol="0"/>
          <a:lstStyle/>
          <a:p>
            <a:endParaRPr/>
          </a:p>
        </p:txBody>
      </p:sp>
      <p:sp>
        <p:nvSpPr>
          <p:cNvPr id="39" name="object 39"/>
          <p:cNvSpPr/>
          <p:nvPr/>
        </p:nvSpPr>
        <p:spPr>
          <a:xfrm>
            <a:off x="12737582" y="4409996"/>
            <a:ext cx="27305" cy="28575"/>
          </a:xfrm>
          <a:custGeom>
            <a:avLst/>
            <a:gdLst/>
            <a:ahLst/>
            <a:cxnLst/>
            <a:rect l="l" t="t" r="r" b="b"/>
            <a:pathLst>
              <a:path w="27304" h="28575">
                <a:moveTo>
                  <a:pt x="27063" y="0"/>
                </a:moveTo>
                <a:lnTo>
                  <a:pt x="0" y="0"/>
                </a:lnTo>
                <a:lnTo>
                  <a:pt x="0" y="28054"/>
                </a:lnTo>
                <a:lnTo>
                  <a:pt x="5575" y="26949"/>
                </a:lnTo>
                <a:lnTo>
                  <a:pt x="11315" y="26111"/>
                </a:lnTo>
                <a:lnTo>
                  <a:pt x="27063" y="26111"/>
                </a:lnTo>
                <a:lnTo>
                  <a:pt x="27063" y="0"/>
                </a:lnTo>
                <a:close/>
              </a:path>
              <a:path w="27304" h="28575">
                <a:moveTo>
                  <a:pt x="27063" y="26111"/>
                </a:moveTo>
                <a:lnTo>
                  <a:pt x="20624" y="26111"/>
                </a:lnTo>
                <a:lnTo>
                  <a:pt x="23787" y="26822"/>
                </a:lnTo>
                <a:lnTo>
                  <a:pt x="27063" y="27190"/>
                </a:lnTo>
                <a:lnTo>
                  <a:pt x="27063" y="26111"/>
                </a:lnTo>
                <a:close/>
              </a:path>
            </a:pathLst>
          </a:custGeom>
          <a:solidFill>
            <a:srgbClr val="FFFFFF"/>
          </a:solidFill>
        </p:spPr>
        <p:txBody>
          <a:bodyPr wrap="square" lIns="0" tIns="0" rIns="0" bIns="0" rtlCol="0"/>
          <a:lstStyle/>
          <a:p>
            <a:endParaRPr/>
          </a:p>
        </p:txBody>
      </p:sp>
      <p:sp>
        <p:nvSpPr>
          <p:cNvPr id="40" name="object 40"/>
          <p:cNvSpPr/>
          <p:nvPr/>
        </p:nvSpPr>
        <p:spPr>
          <a:xfrm>
            <a:off x="13124175" y="4472480"/>
            <a:ext cx="208902" cy="230886"/>
          </a:xfrm>
          <a:prstGeom prst="rect">
            <a:avLst/>
          </a:prstGeom>
          <a:blipFill>
            <a:blip r:embed="rId4" cstate="print"/>
            <a:stretch>
              <a:fillRect/>
            </a:stretch>
          </a:blipFill>
        </p:spPr>
        <p:txBody>
          <a:bodyPr wrap="square" lIns="0" tIns="0" rIns="0" bIns="0" rtlCol="0"/>
          <a:lstStyle/>
          <a:p>
            <a:endParaRPr/>
          </a:p>
        </p:txBody>
      </p:sp>
      <p:sp>
        <p:nvSpPr>
          <p:cNvPr id="41" name="object 41"/>
          <p:cNvSpPr/>
          <p:nvPr/>
        </p:nvSpPr>
        <p:spPr>
          <a:xfrm>
            <a:off x="13215049" y="4409071"/>
            <a:ext cx="28575" cy="28575"/>
          </a:xfrm>
          <a:custGeom>
            <a:avLst/>
            <a:gdLst/>
            <a:ahLst/>
            <a:cxnLst/>
            <a:rect l="l" t="t" r="r" b="b"/>
            <a:pathLst>
              <a:path w="28575" h="28575">
                <a:moveTo>
                  <a:pt x="27965" y="0"/>
                </a:moveTo>
                <a:lnTo>
                  <a:pt x="0" y="0"/>
                </a:lnTo>
                <a:lnTo>
                  <a:pt x="0" y="27965"/>
                </a:lnTo>
                <a:lnTo>
                  <a:pt x="5791" y="26924"/>
                </a:lnTo>
                <a:lnTo>
                  <a:pt x="11722" y="26111"/>
                </a:lnTo>
                <a:lnTo>
                  <a:pt x="27965" y="26111"/>
                </a:lnTo>
                <a:lnTo>
                  <a:pt x="27965" y="0"/>
                </a:lnTo>
                <a:close/>
              </a:path>
              <a:path w="28575" h="28575">
                <a:moveTo>
                  <a:pt x="27965" y="26111"/>
                </a:moveTo>
                <a:lnTo>
                  <a:pt x="21361" y="26111"/>
                </a:lnTo>
                <a:lnTo>
                  <a:pt x="24587" y="26797"/>
                </a:lnTo>
                <a:lnTo>
                  <a:pt x="27965" y="27152"/>
                </a:lnTo>
                <a:lnTo>
                  <a:pt x="27965" y="26111"/>
                </a:lnTo>
                <a:close/>
              </a:path>
            </a:pathLst>
          </a:custGeom>
          <a:solidFill>
            <a:srgbClr val="FFFFFF"/>
          </a:solidFill>
        </p:spPr>
        <p:txBody>
          <a:bodyPr wrap="square" lIns="0" tIns="0" rIns="0" bIns="0" rtlCol="0"/>
          <a:lstStyle/>
          <a:p>
            <a:endParaRPr/>
          </a:p>
        </p:txBody>
      </p:sp>
      <p:sp>
        <p:nvSpPr>
          <p:cNvPr id="42" name="object 42"/>
          <p:cNvSpPr/>
          <p:nvPr/>
        </p:nvSpPr>
        <p:spPr>
          <a:xfrm>
            <a:off x="13215049" y="4409071"/>
            <a:ext cx="28575" cy="28575"/>
          </a:xfrm>
          <a:custGeom>
            <a:avLst/>
            <a:gdLst/>
            <a:ahLst/>
            <a:cxnLst/>
            <a:rect l="l" t="t" r="r" b="b"/>
            <a:pathLst>
              <a:path w="28575" h="28575">
                <a:moveTo>
                  <a:pt x="27965" y="0"/>
                </a:moveTo>
                <a:lnTo>
                  <a:pt x="0" y="0"/>
                </a:lnTo>
                <a:lnTo>
                  <a:pt x="0" y="27965"/>
                </a:lnTo>
                <a:lnTo>
                  <a:pt x="5791" y="26924"/>
                </a:lnTo>
                <a:lnTo>
                  <a:pt x="11722" y="26111"/>
                </a:lnTo>
                <a:lnTo>
                  <a:pt x="27965" y="26111"/>
                </a:lnTo>
                <a:lnTo>
                  <a:pt x="27965" y="0"/>
                </a:lnTo>
                <a:close/>
              </a:path>
              <a:path w="28575" h="28575">
                <a:moveTo>
                  <a:pt x="27965" y="26111"/>
                </a:moveTo>
                <a:lnTo>
                  <a:pt x="21361" y="26111"/>
                </a:lnTo>
                <a:lnTo>
                  <a:pt x="24587" y="26797"/>
                </a:lnTo>
                <a:lnTo>
                  <a:pt x="27965" y="27152"/>
                </a:lnTo>
                <a:lnTo>
                  <a:pt x="27965" y="26111"/>
                </a:lnTo>
                <a:close/>
              </a:path>
            </a:pathLst>
          </a:custGeom>
          <a:solidFill>
            <a:srgbClr val="FFFFFF"/>
          </a:solidFill>
        </p:spPr>
        <p:txBody>
          <a:bodyPr wrap="square" lIns="0" tIns="0" rIns="0" bIns="0" rtlCol="0"/>
          <a:lstStyle/>
          <a:p>
            <a:endParaRPr/>
          </a:p>
        </p:txBody>
      </p:sp>
      <p:sp>
        <p:nvSpPr>
          <p:cNvPr id="43" name="object 43"/>
          <p:cNvSpPr/>
          <p:nvPr/>
        </p:nvSpPr>
        <p:spPr>
          <a:xfrm>
            <a:off x="12885453" y="4471560"/>
            <a:ext cx="208889" cy="235000"/>
          </a:xfrm>
          <a:prstGeom prst="rect">
            <a:avLst/>
          </a:prstGeom>
          <a:blipFill>
            <a:blip r:embed="rId5" cstate="print"/>
            <a:stretch>
              <a:fillRect/>
            </a:stretch>
          </a:blipFill>
        </p:spPr>
        <p:txBody>
          <a:bodyPr wrap="square" lIns="0" tIns="0" rIns="0" bIns="0" rtlCol="0"/>
          <a:lstStyle/>
          <a:p>
            <a:endParaRPr/>
          </a:p>
        </p:txBody>
      </p:sp>
      <p:sp>
        <p:nvSpPr>
          <p:cNvPr id="44" name="object 44"/>
          <p:cNvSpPr/>
          <p:nvPr/>
        </p:nvSpPr>
        <p:spPr>
          <a:xfrm>
            <a:off x="12976286" y="4409996"/>
            <a:ext cx="26670" cy="26034"/>
          </a:xfrm>
          <a:custGeom>
            <a:avLst/>
            <a:gdLst/>
            <a:ahLst/>
            <a:cxnLst/>
            <a:rect l="l" t="t" r="r" b="b"/>
            <a:pathLst>
              <a:path w="26670" h="26035">
                <a:moveTo>
                  <a:pt x="26136" y="0"/>
                </a:moveTo>
                <a:lnTo>
                  <a:pt x="0" y="0"/>
                </a:lnTo>
                <a:lnTo>
                  <a:pt x="0" y="25996"/>
                </a:lnTo>
                <a:lnTo>
                  <a:pt x="5105" y="25133"/>
                </a:lnTo>
                <a:lnTo>
                  <a:pt x="10261" y="24345"/>
                </a:lnTo>
                <a:lnTo>
                  <a:pt x="26136" y="24345"/>
                </a:lnTo>
                <a:lnTo>
                  <a:pt x="26136" y="0"/>
                </a:lnTo>
                <a:close/>
              </a:path>
              <a:path w="26670" h="26035">
                <a:moveTo>
                  <a:pt x="26136" y="24345"/>
                </a:moveTo>
                <a:lnTo>
                  <a:pt x="19342" y="24345"/>
                </a:lnTo>
                <a:lnTo>
                  <a:pt x="22682" y="25069"/>
                </a:lnTo>
                <a:lnTo>
                  <a:pt x="26136" y="25400"/>
                </a:lnTo>
                <a:lnTo>
                  <a:pt x="26136" y="24345"/>
                </a:lnTo>
                <a:close/>
              </a:path>
            </a:pathLst>
          </a:custGeom>
          <a:solidFill>
            <a:srgbClr val="FFFFFF"/>
          </a:solidFill>
        </p:spPr>
        <p:txBody>
          <a:bodyPr wrap="square" lIns="0" tIns="0" rIns="0" bIns="0" rtlCol="0"/>
          <a:lstStyle/>
          <a:p>
            <a:endParaRPr/>
          </a:p>
        </p:txBody>
      </p:sp>
      <p:sp>
        <p:nvSpPr>
          <p:cNvPr id="45" name="object 45"/>
          <p:cNvSpPr/>
          <p:nvPr/>
        </p:nvSpPr>
        <p:spPr>
          <a:xfrm>
            <a:off x="12976286" y="4409996"/>
            <a:ext cx="26670" cy="26034"/>
          </a:xfrm>
          <a:custGeom>
            <a:avLst/>
            <a:gdLst/>
            <a:ahLst/>
            <a:cxnLst/>
            <a:rect l="l" t="t" r="r" b="b"/>
            <a:pathLst>
              <a:path w="26670" h="26035">
                <a:moveTo>
                  <a:pt x="26136" y="0"/>
                </a:moveTo>
                <a:lnTo>
                  <a:pt x="0" y="0"/>
                </a:lnTo>
                <a:lnTo>
                  <a:pt x="0" y="25996"/>
                </a:lnTo>
                <a:lnTo>
                  <a:pt x="5105" y="25133"/>
                </a:lnTo>
                <a:lnTo>
                  <a:pt x="10261" y="24345"/>
                </a:lnTo>
                <a:lnTo>
                  <a:pt x="26136" y="24345"/>
                </a:lnTo>
                <a:lnTo>
                  <a:pt x="26136" y="0"/>
                </a:lnTo>
                <a:close/>
              </a:path>
              <a:path w="26670" h="26035">
                <a:moveTo>
                  <a:pt x="26136" y="24345"/>
                </a:moveTo>
                <a:lnTo>
                  <a:pt x="19342" y="24345"/>
                </a:lnTo>
                <a:lnTo>
                  <a:pt x="22682" y="25069"/>
                </a:lnTo>
                <a:lnTo>
                  <a:pt x="26136" y="25400"/>
                </a:lnTo>
                <a:lnTo>
                  <a:pt x="26136" y="24345"/>
                </a:lnTo>
                <a:close/>
              </a:path>
            </a:pathLst>
          </a:custGeom>
          <a:solidFill>
            <a:srgbClr val="FFFFFF"/>
          </a:solidFill>
        </p:spPr>
        <p:txBody>
          <a:bodyPr wrap="square" lIns="0" tIns="0" rIns="0" bIns="0" rtlCol="0"/>
          <a:lstStyle/>
          <a:p>
            <a:endParaRPr/>
          </a:p>
        </p:txBody>
      </p:sp>
      <p:sp>
        <p:nvSpPr>
          <p:cNvPr id="46" name="object 46"/>
          <p:cNvSpPr/>
          <p:nvPr/>
        </p:nvSpPr>
        <p:spPr>
          <a:xfrm>
            <a:off x="13576926" y="2924131"/>
            <a:ext cx="551180" cy="289560"/>
          </a:xfrm>
          <a:custGeom>
            <a:avLst/>
            <a:gdLst/>
            <a:ahLst/>
            <a:cxnLst/>
            <a:rect l="l" t="t" r="r" b="b"/>
            <a:pathLst>
              <a:path w="551180" h="289560">
                <a:moveTo>
                  <a:pt x="550735" y="0"/>
                </a:moveTo>
                <a:lnTo>
                  <a:pt x="60185" y="0"/>
                </a:lnTo>
                <a:lnTo>
                  <a:pt x="0" y="289534"/>
                </a:lnTo>
                <a:lnTo>
                  <a:pt x="100228" y="77431"/>
                </a:lnTo>
                <a:lnTo>
                  <a:pt x="262242" y="77431"/>
                </a:lnTo>
                <a:lnTo>
                  <a:pt x="323646" y="51638"/>
                </a:lnTo>
                <a:lnTo>
                  <a:pt x="545109" y="51638"/>
                </a:lnTo>
                <a:lnTo>
                  <a:pt x="550735" y="0"/>
                </a:lnTo>
                <a:close/>
              </a:path>
            </a:pathLst>
          </a:custGeom>
          <a:solidFill>
            <a:srgbClr val="FFFFFF"/>
          </a:solidFill>
        </p:spPr>
        <p:txBody>
          <a:bodyPr wrap="square" lIns="0" tIns="0" rIns="0" bIns="0" rtlCol="0"/>
          <a:lstStyle/>
          <a:p>
            <a:endParaRPr/>
          </a:p>
        </p:txBody>
      </p:sp>
      <p:sp>
        <p:nvSpPr>
          <p:cNvPr id="47" name="object 47"/>
          <p:cNvSpPr/>
          <p:nvPr/>
        </p:nvSpPr>
        <p:spPr>
          <a:xfrm>
            <a:off x="13567319" y="3001570"/>
            <a:ext cx="615950" cy="258445"/>
          </a:xfrm>
          <a:custGeom>
            <a:avLst/>
            <a:gdLst/>
            <a:ahLst/>
            <a:cxnLst/>
            <a:rect l="l" t="t" r="r" b="b"/>
            <a:pathLst>
              <a:path w="615950" h="258445">
                <a:moveTo>
                  <a:pt x="2679" y="245376"/>
                </a:moveTo>
                <a:lnTo>
                  <a:pt x="0" y="258216"/>
                </a:lnTo>
                <a:lnTo>
                  <a:pt x="499592" y="258216"/>
                </a:lnTo>
                <a:lnTo>
                  <a:pt x="501934" y="252996"/>
                </a:lnTo>
                <a:lnTo>
                  <a:pt x="18821" y="252996"/>
                </a:lnTo>
                <a:lnTo>
                  <a:pt x="2679" y="245376"/>
                </a:lnTo>
                <a:close/>
              </a:path>
              <a:path w="615950" h="258445">
                <a:moveTo>
                  <a:pt x="615429" y="0"/>
                </a:moveTo>
                <a:lnTo>
                  <a:pt x="335978" y="0"/>
                </a:lnTo>
                <a:lnTo>
                  <a:pt x="274561" y="25819"/>
                </a:lnTo>
                <a:lnTo>
                  <a:pt x="126187" y="25819"/>
                </a:lnTo>
                <a:lnTo>
                  <a:pt x="18821" y="252996"/>
                </a:lnTo>
                <a:lnTo>
                  <a:pt x="501934" y="252996"/>
                </a:lnTo>
                <a:lnTo>
                  <a:pt x="615429" y="0"/>
                </a:lnTo>
                <a:close/>
              </a:path>
            </a:pathLst>
          </a:custGeom>
          <a:solidFill>
            <a:srgbClr val="FFFFFF"/>
          </a:solidFill>
        </p:spPr>
        <p:txBody>
          <a:bodyPr wrap="square" lIns="0" tIns="0" rIns="0" bIns="0" rtlCol="0"/>
          <a:lstStyle/>
          <a:p>
            <a:endParaRPr/>
          </a:p>
        </p:txBody>
      </p:sp>
      <p:sp>
        <p:nvSpPr>
          <p:cNvPr id="48" name="object 48"/>
          <p:cNvSpPr/>
          <p:nvPr/>
        </p:nvSpPr>
        <p:spPr>
          <a:xfrm>
            <a:off x="13563031" y="2794999"/>
            <a:ext cx="490855" cy="358775"/>
          </a:xfrm>
          <a:custGeom>
            <a:avLst/>
            <a:gdLst/>
            <a:ahLst/>
            <a:cxnLst/>
            <a:rect l="l" t="t" r="r" b="b"/>
            <a:pathLst>
              <a:path w="490855" h="358775">
                <a:moveTo>
                  <a:pt x="151676" y="0"/>
                </a:moveTo>
                <a:lnTo>
                  <a:pt x="0" y="0"/>
                </a:lnTo>
                <a:lnTo>
                  <a:pt x="0" y="358686"/>
                </a:lnTo>
                <a:lnTo>
                  <a:pt x="53111" y="103314"/>
                </a:lnTo>
                <a:lnTo>
                  <a:pt x="490601" y="103314"/>
                </a:lnTo>
                <a:lnTo>
                  <a:pt x="490601" y="51663"/>
                </a:lnTo>
                <a:lnTo>
                  <a:pt x="200583" y="51663"/>
                </a:lnTo>
                <a:lnTo>
                  <a:pt x="151676" y="0"/>
                </a:lnTo>
                <a:close/>
              </a:path>
            </a:pathLst>
          </a:custGeom>
          <a:solidFill>
            <a:srgbClr val="FFFFFF"/>
          </a:solid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094915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Wet flexibel werken</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93284" y="2057400"/>
            <a:ext cx="13864967" cy="4144083"/>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
                <a:srgbClr val="00B0F0"/>
              </a:buClr>
              <a:buSzTx/>
              <a:tabLst/>
              <a:defRPr/>
            </a:pPr>
            <a:r>
              <a:rPr lang="nl-NL" sz="3600">
                <a:solidFill>
                  <a:prstClr val="black"/>
                </a:solidFill>
                <a:latin typeface="Myriad Pro"/>
              </a:rPr>
              <a:t>Rechter:</a:t>
            </a:r>
          </a:p>
          <a:p>
            <a:pPr marR="0" lvl="0" algn="l" defTabSz="914400" rtl="0" eaLnBrk="1" fontAlgn="auto" latinLnBrk="0" hangingPunct="1">
              <a:lnSpc>
                <a:spcPct val="150000"/>
              </a:lnSpc>
              <a:spcBef>
                <a:spcPts val="0"/>
              </a:spcBef>
              <a:spcAft>
                <a:spcPts val="0"/>
              </a:spcAft>
              <a:buClr>
                <a:srgbClr val="00B0F0"/>
              </a:buClr>
              <a:buSzTx/>
              <a:tabLst/>
              <a:defRPr/>
            </a:pPr>
            <a:endParaRPr kumimoji="0" lang="nl-NL" sz="3600" b="0" i="0" u="none" strike="noStrike" kern="1200" cap="none" spc="0" normalizeH="0" baseline="0" noProof="0">
              <a:ln>
                <a:noFill/>
              </a:ln>
              <a:solidFill>
                <a:prstClr val="black"/>
              </a:solidFill>
              <a:effectLst/>
              <a:uLnTx/>
              <a:uFillTx/>
              <a:latin typeface="Myriad Pro"/>
              <a:ea typeface="+mn-ea"/>
              <a:cs typeface="+mn-cs"/>
            </a:endParaRPr>
          </a:p>
          <a:p>
            <a:pPr marR="0" lvl="0" algn="l" defTabSz="914400" rtl="0" eaLnBrk="1" fontAlgn="auto" latinLnBrk="0" hangingPunct="1">
              <a:lnSpc>
                <a:spcPct val="150000"/>
              </a:lnSpc>
              <a:spcBef>
                <a:spcPts val="0"/>
              </a:spcBef>
              <a:spcAft>
                <a:spcPts val="0"/>
              </a:spcAft>
              <a:buClr>
                <a:srgbClr val="00B0F0"/>
              </a:buClr>
              <a:buSzTx/>
              <a:tabLst/>
              <a:defRPr/>
            </a:pPr>
            <a:r>
              <a:rPr kumimoji="0" lang="nl-NL" sz="3600" b="0" i="1" u="none" strike="noStrike" kern="1200" cap="none" spc="0" normalizeH="0" baseline="0" noProof="0">
                <a:ln>
                  <a:noFill/>
                </a:ln>
                <a:solidFill>
                  <a:prstClr val="black"/>
                </a:solidFill>
                <a:effectLst/>
                <a:uLnTx/>
                <a:uFillTx/>
                <a:latin typeface="Myriad Pro"/>
                <a:ea typeface="+mn-ea"/>
                <a:cs typeface="+mn-cs"/>
              </a:rPr>
              <a:t>“VoC Grootkeukens heeft gemotiveerd en onderbouwd naar voren gebracht dat zij in verband met de Coronacrisis meerdere maatregelen heeft genomen om een veilige werkplek te waarborgen.”</a:t>
            </a:r>
          </a:p>
        </p:txBody>
      </p:sp>
      <p:sp>
        <p:nvSpPr>
          <p:cNvPr id="3" name="Tekstvak 2">
            <a:extLst>
              <a:ext uri="{FF2B5EF4-FFF2-40B4-BE49-F238E27FC236}">
                <a16:creationId xmlns:a16="http://schemas.microsoft.com/office/drawing/2014/main" id="{4662080B-A84C-4FAA-AE0E-54DAF5B3A596}"/>
              </a:ext>
            </a:extLst>
          </p:cNvPr>
          <p:cNvSpPr txBox="1"/>
          <p:nvPr/>
        </p:nvSpPr>
        <p:spPr>
          <a:xfrm>
            <a:off x="1493284" y="7696200"/>
            <a:ext cx="7625316" cy="523220"/>
          </a:xfrm>
          <a:prstGeom prst="rect">
            <a:avLst/>
          </a:prstGeom>
          <a:noFill/>
        </p:spPr>
        <p:txBody>
          <a:bodyPr wrap="square" rtlCol="0">
            <a:spAutoFit/>
          </a:bodyPr>
          <a:lstStyle/>
          <a:p>
            <a:r>
              <a:rPr lang="nl-NL" sz="2800">
                <a:latin typeface="Myriad Pro"/>
              </a:rPr>
              <a:t>ECLI:NL:RBGEL:2020:2954</a:t>
            </a:r>
          </a:p>
        </p:txBody>
      </p:sp>
    </p:spTree>
    <p:extLst>
      <p:ext uri="{BB962C8B-B14F-4D97-AF65-F5344CB8AC3E}">
        <p14:creationId xmlns:p14="http://schemas.microsoft.com/office/powerpoint/2010/main" val="422231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094915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Wet flexibel werken</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93284" y="2057400"/>
            <a:ext cx="13864967" cy="6637073"/>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
                <a:srgbClr val="00B0F0"/>
              </a:buClr>
              <a:buSzTx/>
              <a:tabLst/>
              <a:defRPr/>
            </a:pPr>
            <a:r>
              <a:rPr lang="nl-NL" sz="3600">
                <a:solidFill>
                  <a:prstClr val="black"/>
                </a:solidFill>
                <a:latin typeface="Myriad Pro"/>
              </a:rPr>
              <a:t>Rechter:</a:t>
            </a:r>
            <a:endParaRPr kumimoji="0" lang="nl-NL" sz="3600" b="0" i="0" u="none" strike="noStrike" kern="1200" cap="none" spc="0" normalizeH="0" baseline="0" noProof="0">
              <a:ln>
                <a:noFill/>
              </a:ln>
              <a:solidFill>
                <a:prstClr val="black"/>
              </a:solidFill>
              <a:effectLst/>
              <a:uLnTx/>
              <a:uFillTx/>
              <a:latin typeface="Myriad Pro"/>
              <a:ea typeface="+mn-ea"/>
              <a:cs typeface="+mn-cs"/>
            </a:endParaRPr>
          </a:p>
          <a:p>
            <a:pPr marR="0" lvl="0" algn="l" defTabSz="914400" rtl="0" eaLnBrk="1" fontAlgn="auto" latinLnBrk="0" hangingPunct="1">
              <a:lnSpc>
                <a:spcPct val="150000"/>
              </a:lnSpc>
              <a:spcBef>
                <a:spcPts val="0"/>
              </a:spcBef>
              <a:spcAft>
                <a:spcPts val="0"/>
              </a:spcAft>
              <a:buClr>
                <a:srgbClr val="00B0F0"/>
              </a:buClr>
              <a:buSzTx/>
              <a:tabLst/>
              <a:defRPr/>
            </a:pPr>
            <a:r>
              <a:rPr kumimoji="0" lang="nl-NL" sz="3600" b="0" i="1" u="none" strike="noStrike" kern="1200" cap="none" spc="0" normalizeH="0" baseline="0" noProof="0">
                <a:ln>
                  <a:noFill/>
                </a:ln>
                <a:solidFill>
                  <a:prstClr val="black"/>
                </a:solidFill>
                <a:effectLst/>
                <a:uLnTx/>
                <a:uFillTx/>
                <a:latin typeface="Myriad Pro"/>
                <a:ea typeface="+mn-ea"/>
                <a:cs typeface="+mn-cs"/>
              </a:rPr>
              <a:t>“Het zeer algemeen geformuleerde overheidsadvies over zoveel mogelijk thuis werken grijpt niet zo ver in op deze specifieke rechtsverhouding dat de werkneemster daaruit een ‘recht op thuis werken’ kan putten. Haar standpunt dat dit overheidsadvies de instructiebevoegdheid van VoC Grootkeukens inperkt en/of op grond van redelijkheid en billijkheid zonder meer door een goed werkgever moet worden gevolgd, houdt geen stand.”</a:t>
            </a:r>
          </a:p>
        </p:txBody>
      </p:sp>
    </p:spTree>
    <p:extLst>
      <p:ext uri="{BB962C8B-B14F-4D97-AF65-F5344CB8AC3E}">
        <p14:creationId xmlns:p14="http://schemas.microsoft.com/office/powerpoint/2010/main" val="234593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285" y="815443"/>
            <a:ext cx="10949157" cy="859210"/>
          </a:xfrm>
          <a:prstGeom prst="rect">
            <a:avLst/>
          </a:prstGeom>
        </p:spPr>
        <p:txBody>
          <a:bodyPr vert="horz" wrap="square" lIns="0" tIns="12700" rIns="0" bIns="0" rtlCol="0">
            <a:spAutoFit/>
          </a:bodyPr>
          <a:lstStyle/>
          <a:p>
            <a:pPr marL="12700">
              <a:lnSpc>
                <a:spcPct val="100000"/>
              </a:lnSpc>
              <a:spcBef>
                <a:spcPts val="100"/>
              </a:spcBef>
              <a:tabLst>
                <a:tab pos="1475105" algn="l"/>
                <a:tab pos="3065780" algn="l"/>
              </a:tabLst>
            </a:pPr>
            <a:r>
              <a:rPr lang="nl-NL" sz="5500" spc="-100">
                <a:solidFill>
                  <a:srgbClr val="00ADE9"/>
                </a:solidFill>
              </a:rPr>
              <a:t>Thuiswerkplek</a:t>
            </a:r>
            <a:endParaRPr sz="5500" dirty="0"/>
          </a:p>
        </p:txBody>
      </p:sp>
      <p:sp>
        <p:nvSpPr>
          <p:cNvPr id="10" name="object 10"/>
          <p:cNvSpPr/>
          <p:nvPr/>
        </p:nvSpPr>
        <p:spPr>
          <a:xfrm>
            <a:off x="14698975" y="1133403"/>
            <a:ext cx="0" cy="209550"/>
          </a:xfrm>
          <a:custGeom>
            <a:avLst/>
            <a:gdLst/>
            <a:ahLst/>
            <a:cxnLst/>
            <a:rect l="l" t="t" r="r" b="b"/>
            <a:pathLst>
              <a:path h="209550">
                <a:moveTo>
                  <a:pt x="0" y="0"/>
                </a:moveTo>
                <a:lnTo>
                  <a:pt x="0" y="20955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698975" y="897183"/>
            <a:ext cx="0" cy="186690"/>
          </a:xfrm>
          <a:custGeom>
            <a:avLst/>
            <a:gdLst/>
            <a:ahLst/>
            <a:cxnLst/>
            <a:rect l="l" t="t" r="r" b="b"/>
            <a:pathLst>
              <a:path h="186690">
                <a:moveTo>
                  <a:pt x="0" y="0"/>
                </a:moveTo>
                <a:lnTo>
                  <a:pt x="0" y="186690"/>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4972317" y="1133949"/>
            <a:ext cx="0" cy="209550"/>
          </a:xfrm>
          <a:custGeom>
            <a:avLst/>
            <a:gdLst/>
            <a:ahLst/>
            <a:cxnLst/>
            <a:rect l="l" t="t" r="r" b="b"/>
            <a:pathLst>
              <a:path h="209550">
                <a:moveTo>
                  <a:pt x="0" y="0"/>
                </a:moveTo>
                <a:lnTo>
                  <a:pt x="0" y="208978"/>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4972317" y="897183"/>
            <a:ext cx="0" cy="187325"/>
          </a:xfrm>
          <a:custGeom>
            <a:avLst/>
            <a:gdLst/>
            <a:ahLst/>
            <a:cxnLst/>
            <a:rect l="l" t="t" r="r" b="b"/>
            <a:pathLst>
              <a:path h="187325">
                <a:moveTo>
                  <a:pt x="0" y="0"/>
                </a:moveTo>
                <a:lnTo>
                  <a:pt x="0" y="186829"/>
                </a:lnTo>
              </a:path>
            </a:pathLst>
          </a:custGeom>
          <a:ln w="5786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067432" y="893702"/>
            <a:ext cx="290830" cy="449580"/>
          </a:xfrm>
          <a:custGeom>
            <a:avLst/>
            <a:gdLst/>
            <a:ahLst/>
            <a:cxnLst/>
            <a:rect l="l" t="t" r="r" b="b"/>
            <a:pathLst>
              <a:path w="290830" h="449580">
                <a:moveTo>
                  <a:pt x="110718" y="0"/>
                </a:moveTo>
                <a:lnTo>
                  <a:pt x="80827" y="675"/>
                </a:lnTo>
                <a:lnTo>
                  <a:pt x="51473" y="2601"/>
                </a:lnTo>
                <a:lnTo>
                  <a:pt x="24061" y="5631"/>
                </a:lnTo>
                <a:lnTo>
                  <a:pt x="0" y="9613"/>
                </a:lnTo>
                <a:lnTo>
                  <a:pt x="0" y="449224"/>
                </a:lnTo>
                <a:lnTo>
                  <a:pt x="57530" y="449224"/>
                </a:lnTo>
                <a:lnTo>
                  <a:pt x="57530" y="256044"/>
                </a:lnTo>
                <a:lnTo>
                  <a:pt x="220179" y="256044"/>
                </a:lnTo>
                <a:lnTo>
                  <a:pt x="213858" y="249279"/>
                </a:lnTo>
                <a:lnTo>
                  <a:pt x="190817" y="236651"/>
                </a:lnTo>
                <a:lnTo>
                  <a:pt x="190817" y="235013"/>
                </a:lnTo>
                <a:lnTo>
                  <a:pt x="223632" y="218720"/>
                </a:lnTo>
                <a:lnTo>
                  <a:pt x="230399" y="212496"/>
                </a:lnTo>
                <a:lnTo>
                  <a:pt x="57530" y="212496"/>
                </a:lnTo>
                <a:lnTo>
                  <a:pt x="57530" y="49796"/>
                </a:lnTo>
                <a:lnTo>
                  <a:pt x="114515" y="44704"/>
                </a:lnTo>
                <a:lnTo>
                  <a:pt x="247025" y="44704"/>
                </a:lnTo>
                <a:lnTo>
                  <a:pt x="239890" y="36690"/>
                </a:lnTo>
                <a:lnTo>
                  <a:pt x="216578" y="20381"/>
                </a:lnTo>
                <a:lnTo>
                  <a:pt x="187801" y="8943"/>
                </a:lnTo>
                <a:lnTo>
                  <a:pt x="152775" y="2207"/>
                </a:lnTo>
                <a:lnTo>
                  <a:pt x="110718" y="0"/>
                </a:lnTo>
                <a:close/>
              </a:path>
              <a:path w="290830" h="449580">
                <a:moveTo>
                  <a:pt x="220179" y="256044"/>
                </a:moveTo>
                <a:lnTo>
                  <a:pt x="112026" y="256044"/>
                </a:lnTo>
                <a:lnTo>
                  <a:pt x="146140" y="261712"/>
                </a:lnTo>
                <a:lnTo>
                  <a:pt x="171351" y="277050"/>
                </a:lnTo>
                <a:lnTo>
                  <a:pt x="189261" y="303504"/>
                </a:lnTo>
                <a:lnTo>
                  <a:pt x="201472" y="342519"/>
                </a:lnTo>
                <a:lnTo>
                  <a:pt x="210217" y="380926"/>
                </a:lnTo>
                <a:lnTo>
                  <a:pt x="218070" y="411968"/>
                </a:lnTo>
                <a:lnTo>
                  <a:pt x="224948" y="434962"/>
                </a:lnTo>
                <a:lnTo>
                  <a:pt x="230771" y="449224"/>
                </a:lnTo>
                <a:lnTo>
                  <a:pt x="290474" y="449224"/>
                </a:lnTo>
                <a:lnTo>
                  <a:pt x="283356" y="431527"/>
                </a:lnTo>
                <a:lnTo>
                  <a:pt x="275439" y="404896"/>
                </a:lnTo>
                <a:lnTo>
                  <a:pt x="266476" y="369848"/>
                </a:lnTo>
                <a:lnTo>
                  <a:pt x="256222" y="326898"/>
                </a:lnTo>
                <a:lnTo>
                  <a:pt x="246204" y="294975"/>
                </a:lnTo>
                <a:lnTo>
                  <a:pt x="232202" y="268911"/>
                </a:lnTo>
                <a:lnTo>
                  <a:pt x="220179" y="256044"/>
                </a:lnTo>
                <a:close/>
              </a:path>
              <a:path w="290830" h="449580">
                <a:moveTo>
                  <a:pt x="247025" y="44704"/>
                </a:moveTo>
                <a:lnTo>
                  <a:pt x="114515" y="44704"/>
                </a:lnTo>
                <a:lnTo>
                  <a:pt x="156145" y="49596"/>
                </a:lnTo>
                <a:lnTo>
                  <a:pt x="188529" y="64604"/>
                </a:lnTo>
                <a:lnTo>
                  <a:pt x="209529" y="90452"/>
                </a:lnTo>
                <a:lnTo>
                  <a:pt x="217004" y="127863"/>
                </a:lnTo>
                <a:lnTo>
                  <a:pt x="209940" y="162636"/>
                </a:lnTo>
                <a:lnTo>
                  <a:pt x="189776" y="189334"/>
                </a:lnTo>
                <a:lnTo>
                  <a:pt x="158058" y="206455"/>
                </a:lnTo>
                <a:lnTo>
                  <a:pt x="116331" y="212496"/>
                </a:lnTo>
                <a:lnTo>
                  <a:pt x="230399" y="212496"/>
                </a:lnTo>
                <a:lnTo>
                  <a:pt x="250332" y="194159"/>
                </a:lnTo>
                <a:lnTo>
                  <a:pt x="268284" y="161627"/>
                </a:lnTo>
                <a:lnTo>
                  <a:pt x="274853" y="121424"/>
                </a:lnTo>
                <a:lnTo>
                  <a:pt x="272485" y="96210"/>
                </a:lnTo>
                <a:lnTo>
                  <a:pt x="265625" y="73290"/>
                </a:lnTo>
                <a:lnTo>
                  <a:pt x="254638" y="53253"/>
                </a:lnTo>
                <a:lnTo>
                  <a:pt x="247025" y="44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A2226FC5-F838-42B8-AF52-B8A8BB9DC3CD}"/>
              </a:ext>
            </a:extLst>
          </p:cNvPr>
          <p:cNvSpPr/>
          <p:nvPr/>
        </p:nvSpPr>
        <p:spPr>
          <a:xfrm>
            <a:off x="1493284" y="2057400"/>
            <a:ext cx="13864967" cy="4975080"/>
          </a:xfrm>
          <a:prstGeom prst="rect">
            <a:avLst/>
          </a:prstGeom>
        </p:spPr>
        <p:txBody>
          <a:bodyPr wrap="square">
            <a:spAutoFit/>
          </a:bodyPr>
          <a:lstStyle/>
          <a:p>
            <a:pPr marL="571500" marR="0" lvl="0" indent="-5715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600">
                <a:solidFill>
                  <a:prstClr val="black"/>
                </a:solidFill>
                <a:latin typeface="Myriad Pro"/>
              </a:rPr>
              <a:t>verlicht arboregime: dus geen verplichtingen rondom brandgevaar, vluchtwegen, grootte van de werkruimte en toiletten</a:t>
            </a:r>
          </a:p>
          <a:p>
            <a:pPr marL="571500" marR="0" lvl="0" indent="-5715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600">
                <a:solidFill>
                  <a:prstClr val="black"/>
                </a:solidFill>
                <a:latin typeface="Myriad Pro"/>
              </a:rPr>
              <a:t>wel: </a:t>
            </a:r>
            <a:r>
              <a:rPr lang="nl-NL" sz="3600">
                <a:solidFill>
                  <a:prstClr val="black"/>
                </a:solidFill>
                <a:highlight>
                  <a:srgbClr val="FFFF00"/>
                </a:highlight>
                <a:latin typeface="Myriad Pro"/>
              </a:rPr>
              <a:t>verplichting voor ergonomisch ingerichte werkplek</a:t>
            </a:r>
          </a:p>
          <a:p>
            <a:pPr marL="571500" marR="0" lvl="0" indent="-571500" algn="l" defTabSz="914400" rtl="0" eaLnBrk="1" fontAlgn="auto" latinLnBrk="0" hangingPunct="1">
              <a:lnSpc>
                <a:spcPct val="150000"/>
              </a:lnSpc>
              <a:spcBef>
                <a:spcPts val="0"/>
              </a:spcBef>
              <a:spcAft>
                <a:spcPts val="0"/>
              </a:spcAft>
              <a:buClr>
                <a:srgbClr val="00B0F0"/>
              </a:buClr>
              <a:buSzTx/>
              <a:buFont typeface="Wingdings" panose="05000000000000000000" pitchFamily="2" charset="2"/>
              <a:buChar char="§"/>
              <a:tabLst/>
              <a:defRPr/>
            </a:pPr>
            <a:r>
              <a:rPr lang="nl-NL" sz="3600">
                <a:solidFill>
                  <a:prstClr val="black"/>
                </a:solidFill>
                <a:latin typeface="Myriad Pro"/>
              </a:rPr>
              <a:t>werkgever moet zorgen voor de juiste arbeidsmiddelen zoals bureau, stoel, scherm, laptop</a:t>
            </a:r>
          </a:p>
        </p:txBody>
      </p:sp>
    </p:spTree>
    <p:extLst>
      <p:ext uri="{BB962C8B-B14F-4D97-AF65-F5344CB8AC3E}">
        <p14:creationId xmlns:p14="http://schemas.microsoft.com/office/powerpoint/2010/main" val="2614074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F0B9090CDF1A47BB91339829242D0F" ma:contentTypeVersion="12" ma:contentTypeDescription="Een nieuw document maken." ma:contentTypeScope="" ma:versionID="b840eaf7cbcd1db8c698513e56d2d8c8">
  <xsd:schema xmlns:xsd="http://www.w3.org/2001/XMLSchema" xmlns:xs="http://www.w3.org/2001/XMLSchema" xmlns:p="http://schemas.microsoft.com/office/2006/metadata/properties" xmlns:ns2="d2e6037c-7261-491f-9ed9-5e35e259edc7" xmlns:ns3="571f5d9d-e2e0-45d4-b058-ea1ea5033cb6" targetNamespace="http://schemas.microsoft.com/office/2006/metadata/properties" ma:root="true" ma:fieldsID="99e3b448f981eaed0a34a2f10b5dc798" ns2:_="" ns3:_="">
    <xsd:import namespace="d2e6037c-7261-491f-9ed9-5e35e259edc7"/>
    <xsd:import namespace="571f5d9d-e2e0-45d4-b058-ea1ea5033cb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e6037c-7261-491f-9ed9-5e35e259edc7"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1f5d9d-e2e0-45d4-b058-ea1ea5033cb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4D5ECE-1D03-4518-A938-603C5C2331D6}">
  <ds:schemaRefs>
    <ds:schemaRef ds:uri="http://purl.org/dc/terms/"/>
    <ds:schemaRef ds:uri="http://schemas.openxmlformats.org/package/2006/metadata/core-properties"/>
    <ds:schemaRef ds:uri="b88e2890-6465-4a1f-943d-6330ce758528"/>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8D3D670-7704-4324-850C-560FFA0EF55A}"/>
</file>

<file path=customXml/itemProps3.xml><?xml version="1.0" encoding="utf-8"?>
<ds:datastoreItem xmlns:ds="http://schemas.openxmlformats.org/officeDocument/2006/customXml" ds:itemID="{45196DFE-3F49-4CA0-8EEB-A9C292BC3E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TotalTime>
  <Words>2747</Words>
  <Application>Microsoft Macintosh PowerPoint</Application>
  <PresentationFormat>Aangepast</PresentationFormat>
  <Paragraphs>281</Paragraphs>
  <Slides>68</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68</vt:i4>
      </vt:variant>
    </vt:vector>
  </HeadingPairs>
  <TitlesOfParts>
    <vt:vector size="77" baseType="lpstr">
      <vt:lpstr>Arial</vt:lpstr>
      <vt:lpstr>Calibri</vt:lpstr>
      <vt:lpstr>Lato</vt:lpstr>
      <vt:lpstr>Myriad Pro</vt:lpstr>
      <vt:lpstr>MyriadPro-Light</vt:lpstr>
      <vt:lpstr>MyriadPro-Semibold</vt:lpstr>
      <vt:lpstr>Tw Cen MT</vt:lpstr>
      <vt:lpstr>Wingdings</vt:lpstr>
      <vt:lpstr>Office Theme</vt:lpstr>
      <vt:lpstr>Thuiswerken, arbeidsvoorwaarden wijzigen en reorganiseren onder Covid-19</vt:lpstr>
      <vt:lpstr>PowerPoint-presentatie</vt:lpstr>
      <vt:lpstr>Programma</vt:lpstr>
      <vt:lpstr>Thuiswerken</vt:lpstr>
      <vt:lpstr>Wet flexibel werken</vt:lpstr>
      <vt:lpstr>Corona uitspraak 1</vt:lpstr>
      <vt:lpstr>Wet flexibel werken</vt:lpstr>
      <vt:lpstr>Wet flexibel werken</vt:lpstr>
      <vt:lpstr>Thuiswerkplek</vt:lpstr>
      <vt:lpstr>Thuiswerkplek</vt:lpstr>
      <vt:lpstr>Corona uitspraak 2: recht op loon?</vt:lpstr>
      <vt:lpstr>Corona uitspraak 2: recht op loon?</vt:lpstr>
      <vt:lpstr>Corona uitspraak 3: recht op loon?</vt:lpstr>
      <vt:lpstr>Corona uitspraak 3: recht op loon?</vt:lpstr>
      <vt:lpstr>Corona uitspraak 2: recht op loon?</vt:lpstr>
      <vt:lpstr>Corona uitspraak 3: recht op loon?</vt:lpstr>
      <vt:lpstr>Arbeidsvoorwaarden wijzigen met een beroep op eenzijdig wijzigingsbeding</vt:lpstr>
      <vt:lpstr>Eenzijdig wijzigingsbeding</vt:lpstr>
      <vt:lpstr>Eenzijdig wijzigingsbeding</vt:lpstr>
      <vt:lpstr>Arbeidsvoorwaarden wijzigen zonder een eenzijdig wijzigingsbeding</vt:lpstr>
      <vt:lpstr>Arbeidsvoorwaarden wijzigen zonder eenzijdig wijzigingsbeding</vt:lpstr>
      <vt:lpstr>Van der Lely/Taxi Hofman en  Stoof / Mammoet</vt:lpstr>
      <vt:lpstr>Praktijkvoorbeeld:  beëindigen gebruik leaseauto</vt:lpstr>
      <vt:lpstr>Praktijkvoorbeeld:  beëindigen gebruik leaseauto</vt:lpstr>
      <vt:lpstr>Praktijkvoorbeeld:  beëindigen gebruik leaseauto</vt:lpstr>
      <vt:lpstr>Praktijkvoorbeeld:  beëindigen gebruik leaseauto</vt:lpstr>
      <vt:lpstr>Praktijkvoorbeeld:  beëindigen gebruik leaseauto</vt:lpstr>
      <vt:lpstr>Praktijkvoorbeeld:  beëindigen gebruik leaseauto</vt:lpstr>
      <vt:lpstr>Arbeidsvoorwaarden wijzigen zonder eenzijdig wijzigingsbeding</vt:lpstr>
      <vt:lpstr>Arbeidsvoorwaarden wijzigen zonder eenzijdig wijzigingsbeding</vt:lpstr>
      <vt:lpstr>Arbeidsvoorwaarden wijzigen zonder eenzijdig wijzigingsbeding</vt:lpstr>
      <vt:lpstr>Arbeidsvoorwaarden wijzigen zonder eenzijdig wijzigingsbeding</vt:lpstr>
      <vt:lpstr>Arbeidsvoorwaarden wijzigen zonder eenzijdig wijzigingsbeding</vt:lpstr>
      <vt:lpstr>Arbeidsvoorwaarden wijzigen zonder eenzijdig wijzigingsbeding</vt:lpstr>
      <vt:lpstr>Arbeidsvoorwaarden wijzigen zonder eenzijdig wijzigingsbeding</vt:lpstr>
      <vt:lpstr>Corona uitspraak 4:  Turkse broodjeszaak schort 50% van loon op</vt:lpstr>
      <vt:lpstr>Corona uitspraak 4:  Turkse broodjeszaak schort 50% van loon op</vt:lpstr>
      <vt:lpstr>Corona uitspraak 4:  Turkse broodjeszaak schort 50% van loon op</vt:lpstr>
      <vt:lpstr>Bedrijfseconomisch ontslag: wanneer?</vt:lpstr>
      <vt:lpstr>Bedrijfseconomisch ontslag: wanneer?</vt:lpstr>
      <vt:lpstr>Bedrijfseconomisch ontslag: wanneer?</vt:lpstr>
      <vt:lpstr>Bedrijfseconomisch ontslag: wanneer?</vt:lpstr>
      <vt:lpstr>Bedrijfseconomisch ontslag: wanneer?</vt:lpstr>
      <vt:lpstr>Bedrijfseconomisch ontslag: wanneer?</vt:lpstr>
      <vt:lpstr>Bedrijfseconomisch ontslag: wanneer?</vt:lpstr>
      <vt:lpstr>Welke werknemer moet/mag ontslagen worden?</vt:lpstr>
      <vt:lpstr>Welke werknemer moet/mag ontslagen worden?</vt:lpstr>
      <vt:lpstr>Welke werknemer moet/mag ontslagen worden?</vt:lpstr>
      <vt:lpstr>Welke werknemer moet/mag ontslagen worden?</vt:lpstr>
      <vt:lpstr>Afspiegelingsbeginsel</vt:lpstr>
      <vt:lpstr>Uitzonderingen op afspiegelingsbeginsel</vt:lpstr>
      <vt:lpstr>Uitzonderingen op afspiegelingsbeginsel</vt:lpstr>
      <vt:lpstr>Uitzonderingen op afspiegelingsbeginsel</vt:lpstr>
      <vt:lpstr>Uitzonderingen op afspiegelingsbeginsel</vt:lpstr>
      <vt:lpstr>Herplaatsing</vt:lpstr>
      <vt:lpstr>Herplaatsing</vt:lpstr>
      <vt:lpstr>Herplaatsing</vt:lpstr>
      <vt:lpstr>Herplaatsingstermijn</vt:lpstr>
      <vt:lpstr>Herplaatsing</vt:lpstr>
      <vt:lpstr>Ondernemingsraad en collectief ontslag</vt:lpstr>
      <vt:lpstr>Ondernemingsraad</vt:lpstr>
      <vt:lpstr>Ondernemingsraad</vt:lpstr>
      <vt:lpstr>Collectief ontslag</vt:lpstr>
      <vt:lpstr>Collectief ontslag, en dan?</vt:lpstr>
      <vt:lpstr>Ontslagprocedure UWV</vt:lpstr>
      <vt:lpstr>Gevolgen NOW 2 subsidie</vt:lpstr>
      <vt:lpstr>Ontslagprocedure UWV</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Thuiswerken, arbeidsvoorwaarden wijzigen en reorganiseren onder Covid-19</dc:title>
  <dc:creator>M. van Gelderen</dc:creator>
  <cp:lastModifiedBy>M. van Gelderen</cp:lastModifiedBy>
  <cp:revision>6</cp:revision>
  <dcterms:created xsi:type="dcterms:W3CDTF">2020-09-07T18:09:24Z</dcterms:created>
  <dcterms:modified xsi:type="dcterms:W3CDTF">2020-09-07T19:01:10Z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0x010100E5F0B9090CDF1A47BB91339829242D0F</vt:lpwstr>
  </property>
</Properties>
</file>